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145707755" r:id="rId2"/>
    <p:sldId id="1314" r:id="rId3"/>
    <p:sldId id="1952" r:id="rId4"/>
    <p:sldId id="1961" r:id="rId5"/>
    <p:sldId id="1317" r:id="rId6"/>
    <p:sldId id="2145707756" r:id="rId7"/>
    <p:sldId id="2145707757" r:id="rId8"/>
    <p:sldId id="1318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66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45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 Dampf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D7E"/>
    <a:srgbClr val="2B9DED"/>
    <a:srgbClr val="03FF03"/>
    <a:srgbClr val="113762"/>
    <a:srgbClr val="F2F3F5"/>
    <a:srgbClr val="0B2649"/>
    <a:srgbClr val="FF4D50"/>
    <a:srgbClr val="FF00FF"/>
    <a:srgbClr val="00FFFF"/>
    <a:srgbClr val="FFF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5" autoAdjust="0"/>
    <p:restoredTop sz="96966" autoAdjust="0"/>
  </p:normalViewPr>
  <p:slideViewPr>
    <p:cSldViewPr snapToGrid="0" snapToObjects="1">
      <p:cViewPr varScale="1">
        <p:scale>
          <a:sx n="170" d="100"/>
          <a:sy n="170" d="100"/>
        </p:scale>
        <p:origin x="616" y="17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A594-041B-449E-89BC-5A6CB1F5A9AB}" type="datetimeFigureOut">
              <a:rPr lang="id-ID" smtClean="0"/>
              <a:pPr/>
              <a:t>16/10/25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DC53-01B7-4E0F-8BE2-02DC8C672187}" type="slidenum">
              <a:rPr lang="id-ID" smtClean="0"/>
              <a:pPr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93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CC32-3486-46B1-A8B7-921064D8D59D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495A-DD81-44F4-9F54-1F39867BF2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6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87937" y="654562"/>
            <a:ext cx="479819" cy="34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8"/>
            <a:endParaRPr lang="id-ID" sz="1000">
              <a:solidFill>
                <a:srgbClr val="118CE7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8412" y="361950"/>
            <a:ext cx="8178929" cy="22846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kern="0" spc="113">
                <a:solidFill>
                  <a:schemeClr val="tx1"/>
                </a:solidFill>
                <a:latin typeface="Roboto Lt" panose="02000000000000000000" pitchFamily="2" charset="0"/>
                <a:ea typeface="Roboto Lt" panose="02000000000000000000" pitchFamily="2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511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4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wohnungshelden_Pitch_Deckpptx.pptx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6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>
              <a:lumMod val="75000"/>
              <a:lumOff val="25000"/>
            </a:schemeClr>
          </a:solidFill>
          <a:latin typeface="Roboto Lt" panose="02000000000000000000" pitchFamily="2" charset="0"/>
          <a:ea typeface="Roboto Lt" panose="02000000000000000000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t" panose="02000000000000000000" pitchFamily="2" charset="0"/>
          <a:ea typeface="Roboto Lt" panose="02000000000000000000" pitchFamily="2" charset="0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t" panose="02000000000000000000" pitchFamily="2" charset="0"/>
          <a:ea typeface="Roboto Lt" panose="02000000000000000000" pitchFamily="2" charset="0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t" panose="02000000000000000000" pitchFamily="2" charset="0"/>
          <a:ea typeface="Roboto Lt" panose="02000000000000000000" pitchFamily="2" charset="0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t" panose="02000000000000000000" pitchFamily="2" charset="0"/>
          <a:ea typeface="Roboto Lt" panose="02000000000000000000" pitchFamily="2" charset="0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>
              <a:lumMod val="75000"/>
              <a:lumOff val="25000"/>
            </a:schemeClr>
          </a:solidFill>
          <a:effectLst/>
          <a:latin typeface="Roboto Lt" panose="02000000000000000000" pitchFamily="2" charset="0"/>
          <a:ea typeface="Roboto Lt" panose="02000000000000000000" pitchFamily="2" charset="0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tif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10.tiff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davidjbradshaw/iframe-resizer/blob/v4.1.1/js/iframeResizer.min.j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076014-08BB-524B-BF2E-E818CBCFE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28"/>
          <a:stretch/>
        </p:blipFill>
        <p:spPr>
          <a:xfrm>
            <a:off x="6859752" y="3724674"/>
            <a:ext cx="708618" cy="799742"/>
          </a:xfrm>
          <a:prstGeom prst="rect">
            <a:avLst/>
          </a:prstGeom>
        </p:spPr>
      </p:pic>
      <p:sp>
        <p:nvSpPr>
          <p:cNvPr id="9" name="Sechseck 29">
            <a:extLst>
              <a:ext uri="{FF2B5EF4-FFF2-40B4-BE49-F238E27FC236}">
                <a16:creationId xmlns:a16="http://schemas.microsoft.com/office/drawing/2014/main" id="{4E466DD6-F475-0044-B43A-9FB1677291FB}"/>
              </a:ext>
            </a:extLst>
          </p:cNvPr>
          <p:cNvSpPr/>
          <p:nvPr/>
        </p:nvSpPr>
        <p:spPr>
          <a:xfrm rot="16200000">
            <a:off x="2063421" y="371988"/>
            <a:ext cx="5017157" cy="4325135"/>
          </a:xfrm>
          <a:prstGeom prst="hexagon">
            <a:avLst>
              <a:gd name="adj" fmla="val 29187"/>
              <a:gd name="vf" fmla="val 115470"/>
            </a:avLst>
          </a:prstGeom>
          <a:solidFill>
            <a:srgbClr val="0B264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" name="Sechseck 29">
            <a:extLst>
              <a:ext uri="{FF2B5EF4-FFF2-40B4-BE49-F238E27FC236}">
                <a16:creationId xmlns:a16="http://schemas.microsoft.com/office/drawing/2014/main" id="{4E466DD6-F475-0044-B43A-9FB1677291FB}"/>
              </a:ext>
            </a:extLst>
          </p:cNvPr>
          <p:cNvSpPr/>
          <p:nvPr/>
        </p:nvSpPr>
        <p:spPr>
          <a:xfrm rot="16200000">
            <a:off x="5952525" y="2995656"/>
            <a:ext cx="2505880" cy="2160241"/>
          </a:xfrm>
          <a:prstGeom prst="hexagon">
            <a:avLst>
              <a:gd name="adj" fmla="val 29187"/>
              <a:gd name="vf" fmla="val 115470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29">
            <a:extLst>
              <a:ext uri="{FF2B5EF4-FFF2-40B4-BE49-F238E27FC236}">
                <a16:creationId xmlns:a16="http://schemas.microsoft.com/office/drawing/2014/main" id="{4E466DD6-F475-0044-B43A-9FB1677291FB}"/>
              </a:ext>
            </a:extLst>
          </p:cNvPr>
          <p:cNvSpPr/>
          <p:nvPr/>
        </p:nvSpPr>
        <p:spPr>
          <a:xfrm rot="16200000">
            <a:off x="-1380589" y="2403995"/>
            <a:ext cx="5207497" cy="4489220"/>
          </a:xfrm>
          <a:prstGeom prst="hexagon">
            <a:avLst>
              <a:gd name="adj" fmla="val 29187"/>
              <a:gd name="vf" fmla="val 115470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29">
            <a:extLst>
              <a:ext uri="{FF2B5EF4-FFF2-40B4-BE49-F238E27FC236}">
                <a16:creationId xmlns:a16="http://schemas.microsoft.com/office/drawing/2014/main" id="{4E466DD6-F475-0044-B43A-9FB1677291FB}"/>
              </a:ext>
            </a:extLst>
          </p:cNvPr>
          <p:cNvSpPr/>
          <p:nvPr/>
        </p:nvSpPr>
        <p:spPr>
          <a:xfrm rot="16200000">
            <a:off x="2765062" y="-3145839"/>
            <a:ext cx="5207497" cy="4489220"/>
          </a:xfrm>
          <a:prstGeom prst="hexagon">
            <a:avLst>
              <a:gd name="adj" fmla="val 29187"/>
              <a:gd name="vf" fmla="val 115470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409431" y="1986975"/>
            <a:ext cx="43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Inserierung von Objekten auf der eigenen Website</a:t>
            </a:r>
          </a:p>
        </p:txBody>
      </p:sp>
    </p:spTree>
    <p:extLst>
      <p:ext uri="{BB962C8B-B14F-4D97-AF65-F5344CB8AC3E}">
        <p14:creationId xmlns:p14="http://schemas.microsoft.com/office/powerpoint/2010/main" val="232001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7DE9F-9BE3-2247-81AB-EBB80CF31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Inserierung von Objekten auf der Website via </a:t>
            </a:r>
            <a:r>
              <a:rPr lang="de-DE" dirty="0" err="1"/>
              <a:t>OpenImmo</a:t>
            </a:r>
            <a:endParaRPr lang="de-DE" dirty="0"/>
          </a:p>
        </p:txBody>
      </p:sp>
      <p:pic>
        <p:nvPicPr>
          <p:cNvPr id="7" name="Picture 99">
            <a:extLst>
              <a:ext uri="{FF2B5EF4-FFF2-40B4-BE49-F238E27FC236}">
                <a16:creationId xmlns:a16="http://schemas.microsoft.com/office/drawing/2014/main" id="{7271A6FB-0168-954E-824F-D8044353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49" y="525829"/>
            <a:ext cx="140722" cy="140722"/>
          </a:xfrm>
          <a:prstGeom prst="rect">
            <a:avLst/>
          </a:prstGeom>
        </p:spPr>
      </p:pic>
      <p:pic>
        <p:nvPicPr>
          <p:cNvPr id="8" name="Bild 12">
            <a:extLst>
              <a:ext uri="{FF2B5EF4-FFF2-40B4-BE49-F238E27FC236}">
                <a16:creationId xmlns:a16="http://schemas.microsoft.com/office/drawing/2014/main" id="{6A3FD080-AFA5-1B4E-9C6B-AE77F9C7F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49" y="724560"/>
            <a:ext cx="147680" cy="170458"/>
          </a:xfrm>
          <a:prstGeom prst="rect">
            <a:avLst/>
          </a:prstGeom>
        </p:spPr>
      </p:pic>
      <p:sp>
        <p:nvSpPr>
          <p:cNvPr id="9" name="Rechteck 53">
            <a:extLst>
              <a:ext uri="{FF2B5EF4-FFF2-40B4-BE49-F238E27FC236}">
                <a16:creationId xmlns:a16="http://schemas.microsoft.com/office/drawing/2014/main" id="{083FD813-E741-9B45-941B-A9A44B085388}"/>
              </a:ext>
            </a:extLst>
          </p:cNvPr>
          <p:cNvSpPr/>
          <p:nvPr/>
        </p:nvSpPr>
        <p:spPr>
          <a:xfrm>
            <a:off x="7655085" y="282358"/>
            <a:ext cx="13821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TO-DO‘s Kunde</a:t>
            </a:r>
          </a:p>
          <a:p>
            <a:pPr defTabSz="342900"/>
            <a:endParaRPr lang="de-DE" sz="700" b="1" dirty="0">
              <a:solidFill>
                <a:srgbClr val="262526"/>
              </a:solidFill>
            </a:endParaRPr>
          </a:p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Zulieferung Webagentur</a:t>
            </a:r>
          </a:p>
          <a:p>
            <a:pPr defTabSz="342900"/>
            <a:endParaRPr lang="de-DE" sz="700" b="1" dirty="0">
              <a:solidFill>
                <a:srgbClr val="262526"/>
              </a:solidFill>
            </a:endParaRPr>
          </a:p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Zulieferung wohnungshelden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68826A-64A9-7545-A9E2-A664AC4E7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0449" y="272586"/>
            <a:ext cx="141982" cy="162265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9835EA3-F123-0C44-AA96-5E0ACE4D6FA6}"/>
              </a:ext>
            </a:extLst>
          </p:cNvPr>
          <p:cNvGrpSpPr>
            <a:grpSpLocks noChangeAspect="1"/>
          </p:cNvGrpSpPr>
          <p:nvPr/>
        </p:nvGrpSpPr>
        <p:grpSpPr>
          <a:xfrm>
            <a:off x="2344335" y="1347614"/>
            <a:ext cx="4447081" cy="2714603"/>
            <a:chOff x="683568" y="1336669"/>
            <a:chExt cx="4447081" cy="27146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32199E6-FCFA-764A-9833-8423D3FC5D6B}"/>
                </a:ext>
              </a:extLst>
            </p:cNvPr>
            <p:cNvGrpSpPr/>
            <p:nvPr/>
          </p:nvGrpSpPr>
          <p:grpSpPr>
            <a:xfrm>
              <a:off x="3302464" y="1336669"/>
              <a:ext cx="1828185" cy="2237550"/>
              <a:chOff x="3302464" y="1336669"/>
              <a:chExt cx="1828185" cy="2237550"/>
            </a:xfrm>
          </p:grpSpPr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1008CE68-C582-7946-AFB5-AD1F26219660}"/>
                  </a:ext>
                </a:extLst>
              </p:cNvPr>
              <p:cNvGrpSpPr/>
              <p:nvPr/>
            </p:nvGrpSpPr>
            <p:grpSpPr>
              <a:xfrm>
                <a:off x="3302464" y="1336669"/>
                <a:ext cx="1828185" cy="1669758"/>
                <a:chOff x="3886115" y="1594182"/>
                <a:chExt cx="1828185" cy="1669758"/>
              </a:xfrm>
            </p:grpSpPr>
            <p:pic>
              <p:nvPicPr>
                <p:cNvPr id="26" name="Grafik 25">
                  <a:extLst>
                    <a:ext uri="{FF2B5EF4-FFF2-40B4-BE49-F238E27FC236}">
                      <a16:creationId xmlns:a16="http://schemas.microsoft.com/office/drawing/2014/main" id="{0F1ACA15-D162-2B4F-9C68-3F6CE9F8B6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0212" r="9939"/>
                <a:stretch/>
              </p:blipFill>
              <p:spPr>
                <a:xfrm>
                  <a:off x="3886115" y="1594182"/>
                  <a:ext cx="1648978" cy="1513283"/>
                </a:xfrm>
                <a:prstGeom prst="rect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3" name="Picture 49">
                  <a:extLst>
                    <a:ext uri="{FF2B5EF4-FFF2-40B4-BE49-F238E27FC236}">
                      <a16:creationId xmlns:a16="http://schemas.microsoft.com/office/drawing/2014/main" id="{676F1940-B2A6-E044-9823-BD58A77C05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1210" y="2950850"/>
                  <a:ext cx="313090" cy="313090"/>
                </a:xfrm>
                <a:prstGeom prst="rect">
                  <a:avLst/>
                </a:prstGeom>
              </p:spPr>
            </p:pic>
          </p:grp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80DC490-3312-B448-A028-9C1FE48C12E5}"/>
                  </a:ext>
                </a:extLst>
              </p:cNvPr>
              <p:cNvSpPr/>
              <p:nvPr/>
            </p:nvSpPr>
            <p:spPr>
              <a:xfrm>
                <a:off x="3372975" y="3020221"/>
                <a:ext cx="150795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de-DE" sz="1000" dirty="0">
                    <a:solidFill>
                      <a:srgbClr val="262526"/>
                    </a:solidFill>
                  </a:rPr>
                  <a:t>Objektdarstellung auf der Website durch Webagentur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BC0056E-51FA-A745-B657-CC1DA10D70F8}"/>
                </a:ext>
              </a:extLst>
            </p:cNvPr>
            <p:cNvGrpSpPr/>
            <p:nvPr/>
          </p:nvGrpSpPr>
          <p:grpSpPr>
            <a:xfrm>
              <a:off x="1037265" y="3020221"/>
              <a:ext cx="1639284" cy="1031051"/>
              <a:chOff x="1037265" y="3020221"/>
              <a:chExt cx="1639284" cy="1031051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B64569C6-F50F-0644-9579-06380E420BD4}"/>
                  </a:ext>
                </a:extLst>
              </p:cNvPr>
              <p:cNvSpPr/>
              <p:nvPr/>
            </p:nvSpPr>
            <p:spPr>
              <a:xfrm>
                <a:off x="1037265" y="3020221"/>
                <a:ext cx="1639284" cy="103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de-DE" sz="1000" dirty="0">
                    <a:solidFill>
                      <a:srgbClr val="262526"/>
                    </a:solidFill>
                  </a:rPr>
                  <a:t>Anlegen eigenes OpenImmoPortal in wohnungshelden </a:t>
                </a:r>
                <a:br>
                  <a:rPr lang="de-DE" sz="1000" dirty="0">
                    <a:solidFill>
                      <a:srgbClr val="262526"/>
                    </a:solidFill>
                  </a:rPr>
                </a:br>
                <a:r>
                  <a:rPr lang="de-DE" sz="1000" dirty="0">
                    <a:solidFill>
                      <a:srgbClr val="262526"/>
                    </a:solidFill>
                  </a:rPr>
                  <a:t>durch den Kunden</a:t>
                </a:r>
                <a:br>
                  <a:rPr lang="de-DE" sz="1000" dirty="0">
                    <a:solidFill>
                      <a:srgbClr val="262526"/>
                    </a:solidFill>
                  </a:rPr>
                </a:br>
                <a:r>
                  <a:rPr lang="de-DE" sz="700" dirty="0">
                    <a:solidFill>
                      <a:srgbClr val="262526"/>
                    </a:solidFill>
                  </a:rPr>
                  <a:t>(notwendige Angaben für Anlage OpenImmo Portal in wh siehe folgende Seiten)</a:t>
                </a:r>
                <a:endParaRPr lang="de-DE" sz="1000" dirty="0">
                  <a:solidFill>
                    <a:srgbClr val="262526"/>
                  </a:solidFill>
                </a:endParaRPr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A722FB8A-688A-0049-9108-CE013C318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54387" y="3029523"/>
                <a:ext cx="141982" cy="162265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0AF2EC5-39FF-1E41-B4A8-EA44FE49F296}"/>
                </a:ext>
              </a:extLst>
            </p:cNvPr>
            <p:cNvGrpSpPr/>
            <p:nvPr/>
          </p:nvGrpSpPr>
          <p:grpSpPr>
            <a:xfrm>
              <a:off x="683568" y="1795815"/>
              <a:ext cx="1488515" cy="727577"/>
              <a:chOff x="683568" y="1795815"/>
              <a:chExt cx="1488515" cy="727577"/>
            </a:xfrm>
          </p:grpSpPr>
          <p:pic>
            <p:nvPicPr>
              <p:cNvPr id="11" name="Bild 12">
                <a:extLst>
                  <a:ext uri="{FF2B5EF4-FFF2-40B4-BE49-F238E27FC236}">
                    <a16:creationId xmlns:a16="http://schemas.microsoft.com/office/drawing/2014/main" id="{CF676648-A008-924A-9323-63A792E62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1731" y="1795815"/>
                <a:ext cx="630352" cy="727577"/>
              </a:xfrm>
              <a:prstGeom prst="rect">
                <a:avLst/>
              </a:prstGeom>
            </p:spPr>
          </p:pic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42F047DB-FCAB-5845-BB70-31B98E442511}"/>
                  </a:ext>
                </a:extLst>
              </p:cNvPr>
              <p:cNvSpPr/>
              <p:nvPr/>
            </p:nvSpPr>
            <p:spPr>
              <a:xfrm>
                <a:off x="683568" y="1941668"/>
                <a:ext cx="78439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7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  <a:sym typeface="Wingdings" pitchFamily="2" charset="2"/>
                  </a:rPr>
                  <a:t>Inseratsinhalte werden in wh aufbereitet</a:t>
                </a:r>
                <a:endParaRPr lang="de-DE" sz="700" dirty="0">
                  <a:latin typeface="+mj-lt"/>
                </a:endParaRPr>
              </a:p>
            </p:txBody>
          </p:sp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1500C2D4-9319-E44E-9054-4A46E351D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83568" y="1812045"/>
                <a:ext cx="141982" cy="162265"/>
              </a:xfrm>
              <a:prstGeom prst="rect">
                <a:avLst/>
              </a:prstGeom>
            </p:spPr>
          </p:pic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1425A6A6-CC6B-D04E-AB9C-EE549962EF17}"/>
                </a:ext>
              </a:extLst>
            </p:cNvPr>
            <p:cNvGrpSpPr/>
            <p:nvPr/>
          </p:nvGrpSpPr>
          <p:grpSpPr>
            <a:xfrm>
              <a:off x="2093042" y="1816399"/>
              <a:ext cx="1026511" cy="991726"/>
              <a:chOff x="2093042" y="1816399"/>
              <a:chExt cx="1026511" cy="991726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026F8113-3B0A-3A45-BEFD-D94A23279CEF}"/>
                  </a:ext>
                </a:extLst>
              </p:cNvPr>
              <p:cNvGrpSpPr/>
              <p:nvPr/>
            </p:nvGrpSpPr>
            <p:grpSpPr>
              <a:xfrm>
                <a:off x="2346534" y="1816399"/>
                <a:ext cx="773019" cy="866986"/>
                <a:chOff x="2835956" y="2120740"/>
                <a:chExt cx="773019" cy="866986"/>
              </a:xfrm>
            </p:grpSpPr>
            <p:grpSp>
              <p:nvGrpSpPr>
                <p:cNvPr id="4" name="Gruppieren 3">
                  <a:extLst>
                    <a:ext uri="{FF2B5EF4-FFF2-40B4-BE49-F238E27FC236}">
                      <a16:creationId xmlns:a16="http://schemas.microsoft.com/office/drawing/2014/main" id="{67BD2B99-7C2C-694B-A106-26B655AB22AC}"/>
                    </a:ext>
                  </a:extLst>
                </p:cNvPr>
                <p:cNvGrpSpPr/>
                <p:nvPr/>
              </p:nvGrpSpPr>
              <p:grpSpPr>
                <a:xfrm>
                  <a:off x="3059414" y="2566874"/>
                  <a:ext cx="352408" cy="420852"/>
                  <a:chOff x="3407198" y="2617278"/>
                  <a:chExt cx="352408" cy="420852"/>
                </a:xfrm>
              </p:grpSpPr>
              <p:pic>
                <p:nvPicPr>
                  <p:cNvPr id="13" name="Picture 11">
                    <a:extLst>
                      <a:ext uri="{FF2B5EF4-FFF2-40B4-BE49-F238E27FC236}">
                        <a16:creationId xmlns:a16="http://schemas.microsoft.com/office/drawing/2014/main" id="{CCBB7253-2C82-234B-828F-2AE2330022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07198" y="2617278"/>
                    <a:ext cx="290188" cy="290188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48">
                    <a:extLst>
                      <a:ext uri="{FF2B5EF4-FFF2-40B4-BE49-F238E27FC236}">
                        <a16:creationId xmlns:a16="http://schemas.microsoft.com/office/drawing/2014/main" id="{EB0A3882-93FB-B541-B4B5-03EB4B5B35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49211" y="2827735"/>
                    <a:ext cx="210395" cy="210395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Straight Arrow Connector 71">
                  <a:extLst>
                    <a:ext uri="{FF2B5EF4-FFF2-40B4-BE49-F238E27FC236}">
                      <a16:creationId xmlns:a16="http://schemas.microsoft.com/office/drawing/2014/main" id="{0AD522C9-0CA6-9344-8BEF-F878B3D92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3809" y="2463945"/>
                  <a:ext cx="76516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hteck 53">
                  <a:extLst>
                    <a:ext uri="{FF2B5EF4-FFF2-40B4-BE49-F238E27FC236}">
                      <a16:creationId xmlns:a16="http://schemas.microsoft.com/office/drawing/2014/main" id="{CB67F5E8-DFB6-BB47-8941-99F8456FF858}"/>
                    </a:ext>
                  </a:extLst>
                </p:cNvPr>
                <p:cNvSpPr/>
                <p:nvPr/>
              </p:nvSpPr>
              <p:spPr>
                <a:xfrm>
                  <a:off x="2835956" y="2120740"/>
                  <a:ext cx="76335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de-DE" sz="800" dirty="0">
                      <a:solidFill>
                        <a:srgbClr val="262526"/>
                      </a:solidFill>
                      <a:latin typeface="+mj-lt"/>
                    </a:rPr>
                    <a:t>Open-Immo </a:t>
                  </a:r>
                </a:p>
                <a:p>
                  <a:pPr algn="ctr" defTabSz="342900"/>
                  <a:r>
                    <a:rPr lang="de-DE" sz="800" dirty="0">
                      <a:solidFill>
                        <a:srgbClr val="262526"/>
                      </a:solidFill>
                      <a:latin typeface="+mj-lt"/>
                    </a:rPr>
                    <a:t>XML</a:t>
                  </a:r>
                </a:p>
              </p:txBody>
            </p:sp>
          </p:grp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44F50E8E-3BB8-A343-B3C1-CCA0540DEC61}"/>
                  </a:ext>
                </a:extLst>
              </p:cNvPr>
              <p:cNvSpPr/>
              <p:nvPr/>
            </p:nvSpPr>
            <p:spPr>
              <a:xfrm>
                <a:off x="2093042" y="2515737"/>
                <a:ext cx="719867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7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  <a:sym typeface="Wingdings" pitchFamily="2" charset="2"/>
                  </a:rPr>
                  <a:t>FTP-Server</a:t>
                </a:r>
                <a:br>
                  <a:rPr lang="de-DE" sz="7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  <a:sym typeface="Wingdings" pitchFamily="2" charset="2"/>
                  </a:rPr>
                </a:br>
                <a:endParaRPr lang="de-DE" sz="700" dirty="0">
                  <a:latin typeface="+mj-lt"/>
                </a:endParaRPr>
              </a:p>
            </p:txBody>
          </p:sp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40E8E57-4253-CF4A-89EB-ABF7D0B7BB14}"/>
                  </a:ext>
                </a:extLst>
              </p:cNvPr>
              <p:cNvSpPr/>
              <p:nvPr/>
            </p:nvSpPr>
            <p:spPr>
              <a:xfrm>
                <a:off x="2445115" y="2131632"/>
                <a:ext cx="651140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500" dirty="0">
                    <a:solidFill>
                      <a:srgbClr val="262526"/>
                    </a:solidFill>
                  </a:rPr>
                  <a:t>(Teilabgleich)</a:t>
                </a:r>
                <a:endParaRPr lang="de-DE" sz="1050" dirty="0"/>
              </a:p>
            </p:txBody>
          </p: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51DC28BD-2E10-B9B1-A953-08ED18926CA8}"/>
              </a:ext>
            </a:extLst>
          </p:cNvPr>
          <p:cNvSpPr txBox="1"/>
          <p:nvPr/>
        </p:nvSpPr>
        <p:spPr>
          <a:xfrm>
            <a:off x="4511524" y="3856253"/>
            <a:ext cx="42013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Wichtig: Im </a:t>
            </a:r>
            <a:r>
              <a:rPr lang="de-DE" sz="1100" dirty="0" err="1"/>
              <a:t>OpenImmo</a:t>
            </a:r>
            <a:r>
              <a:rPr lang="de-DE" sz="1100" dirty="0"/>
              <a:t>-XML steht im </a:t>
            </a:r>
            <a:r>
              <a:rPr lang="de-DE" sz="1100" i="1" dirty="0"/>
              <a:t>tag</a:t>
            </a:r>
            <a:r>
              <a:rPr lang="de-DE" sz="1100" dirty="0"/>
              <a:t> &lt;</a:t>
            </a:r>
            <a:r>
              <a:rPr lang="de-DE" sz="1100" dirty="0" err="1"/>
              <a:t>email_direkt</a:t>
            </a:r>
            <a:r>
              <a:rPr lang="de-DE" sz="1100" dirty="0"/>
              <a:t>&gt; oder &lt;</a:t>
            </a:r>
            <a:r>
              <a:rPr lang="de-DE" sz="1100" dirty="0" err="1"/>
              <a:t>email_zentrale</a:t>
            </a:r>
            <a:r>
              <a:rPr lang="de-DE" sz="1100" dirty="0"/>
              <a:t>&gt; eine E-Mail-Adresse der Domain @</a:t>
            </a:r>
            <a:r>
              <a:rPr lang="de-DE" sz="1100" dirty="0" err="1"/>
              <a:t>interessentenanfragen.de</a:t>
            </a:r>
            <a:endParaRPr lang="de-DE" sz="1100" dirty="0"/>
          </a:p>
          <a:p>
            <a:r>
              <a:rPr lang="de-DE" sz="1100" b="1" dirty="0"/>
              <a:t>Diese E-Mail bitte unterdrücken und nicht auf der Website anzeigen.</a:t>
            </a:r>
          </a:p>
        </p:txBody>
      </p:sp>
    </p:spTree>
    <p:extLst>
      <p:ext uri="{BB962C8B-B14F-4D97-AF65-F5344CB8AC3E}">
        <p14:creationId xmlns:p14="http://schemas.microsoft.com/office/powerpoint/2010/main" val="185730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10775D-A4A4-354C-BDD2-6CD64BA20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Notwendige Angaben für Anlage OpenImmo Portal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94C5E5-F66B-C140-9191-2A8DA0CF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5" y="4693307"/>
            <a:ext cx="323309" cy="291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685755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+mn-cs"/>
              </a:defRPr>
            </a:lvl1pPr>
            <a:lvl2pPr marL="342878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55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33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11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89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66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45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22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A3D564C-89D3-B28C-5EA7-7FFF25104CD4}"/>
              </a:ext>
            </a:extLst>
          </p:cNvPr>
          <p:cNvGrpSpPr/>
          <p:nvPr/>
        </p:nvGrpSpPr>
        <p:grpSpPr>
          <a:xfrm>
            <a:off x="1245398" y="1665249"/>
            <a:ext cx="6820650" cy="2830954"/>
            <a:chOff x="341473" y="851931"/>
            <a:chExt cx="8362640" cy="359966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2889700-F22E-DE40-B7B6-FA35F102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404" y="851931"/>
              <a:ext cx="3514500" cy="35798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8DE55C0-D0AF-704C-A999-3039A9D50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715" y="3003798"/>
              <a:ext cx="194945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FC3C537-08B0-FB46-B805-173144E05A4E}"/>
                </a:ext>
              </a:extLst>
            </p:cNvPr>
            <p:cNvSpPr/>
            <p:nvPr/>
          </p:nvSpPr>
          <p:spPr>
            <a:xfrm>
              <a:off x="4267654" y="2984959"/>
              <a:ext cx="1616258" cy="450887"/>
            </a:xfrm>
            <a:prstGeom prst="rect">
              <a:avLst/>
            </a:prstGeom>
            <a:noFill/>
            <a:ln>
              <a:solidFill>
                <a:srgbClr val="2B9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EDDC97D5-60C8-BC46-901E-A88C40C15E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3912" y="3219822"/>
              <a:ext cx="622803" cy="0"/>
            </a:xfrm>
            <a:prstGeom prst="line">
              <a:avLst/>
            </a:prstGeom>
            <a:ln w="12700">
              <a:solidFill>
                <a:srgbClr val="2B9DE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D38699A9-9C8C-F666-0F8C-382CBF057C5E}"/>
                </a:ext>
              </a:extLst>
            </p:cNvPr>
            <p:cNvGrpSpPr/>
            <p:nvPr/>
          </p:nvGrpSpPr>
          <p:grpSpPr>
            <a:xfrm>
              <a:off x="2024530" y="2531181"/>
              <a:ext cx="2239061" cy="450887"/>
              <a:chOff x="2028593" y="2488582"/>
              <a:chExt cx="2239061" cy="450887"/>
            </a:xfrm>
          </p:grpSpPr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312A3573-03DA-B999-444F-1F3023C1F375}"/>
                  </a:ext>
                </a:extLst>
              </p:cNvPr>
              <p:cNvSpPr/>
              <p:nvPr/>
            </p:nvSpPr>
            <p:spPr>
              <a:xfrm>
                <a:off x="2651396" y="2488582"/>
                <a:ext cx="1616258" cy="450887"/>
              </a:xfrm>
              <a:prstGeom prst="rect">
                <a:avLst/>
              </a:prstGeom>
              <a:noFill/>
              <a:ln>
                <a:solidFill>
                  <a:srgbClr val="2B9D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Gerade Verbindung 6">
                <a:extLst>
                  <a:ext uri="{FF2B5EF4-FFF2-40B4-BE49-F238E27FC236}">
                    <a16:creationId xmlns:a16="http://schemas.microsoft.com/office/drawing/2014/main" id="{2C5AF075-E416-A0D5-9573-8CBD884901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8593" y="2714025"/>
                <a:ext cx="622803" cy="0"/>
              </a:xfrm>
              <a:prstGeom prst="line">
                <a:avLst/>
              </a:prstGeom>
              <a:ln w="12700">
                <a:solidFill>
                  <a:srgbClr val="2B9DED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FD5D1D0-AC1C-013E-1DFC-43503E7D0AA6}"/>
                </a:ext>
              </a:extLst>
            </p:cNvPr>
            <p:cNvSpPr txBox="1"/>
            <p:nvPr/>
          </p:nvSpPr>
          <p:spPr>
            <a:xfrm>
              <a:off x="402729" y="2621693"/>
              <a:ext cx="12939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URL des ftp-Servers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C24C3F3-D36D-DF2A-4A7B-B4A47BFD6706}"/>
                </a:ext>
              </a:extLst>
            </p:cNvPr>
            <p:cNvGrpSpPr/>
            <p:nvPr/>
          </p:nvGrpSpPr>
          <p:grpSpPr>
            <a:xfrm>
              <a:off x="1977793" y="2982067"/>
              <a:ext cx="2239061" cy="450887"/>
              <a:chOff x="2028593" y="2488582"/>
              <a:chExt cx="2239061" cy="450887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10489BB6-7177-8C21-94FD-C810A1CE6E71}"/>
                  </a:ext>
                </a:extLst>
              </p:cNvPr>
              <p:cNvSpPr/>
              <p:nvPr/>
            </p:nvSpPr>
            <p:spPr>
              <a:xfrm>
                <a:off x="2651396" y="2488582"/>
                <a:ext cx="1616258" cy="450887"/>
              </a:xfrm>
              <a:prstGeom prst="rect">
                <a:avLst/>
              </a:prstGeom>
              <a:noFill/>
              <a:ln>
                <a:solidFill>
                  <a:srgbClr val="2B9D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2B6288D4-1F36-5197-BFE5-BE34AE836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8593" y="2714025"/>
                <a:ext cx="622803" cy="0"/>
              </a:xfrm>
              <a:prstGeom prst="line">
                <a:avLst/>
              </a:prstGeom>
              <a:ln w="12700">
                <a:solidFill>
                  <a:srgbClr val="2B9DED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B745943-FC81-9F77-401A-33F7BC5B2F17}"/>
                </a:ext>
              </a:extLst>
            </p:cNvPr>
            <p:cNvSpPr txBox="1"/>
            <p:nvPr/>
          </p:nvSpPr>
          <p:spPr>
            <a:xfrm>
              <a:off x="446182" y="3084399"/>
              <a:ext cx="1141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Kann leer bleiben</a:t>
              </a: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332BED3E-516D-15D2-950B-9EE70520E606}"/>
                </a:ext>
              </a:extLst>
            </p:cNvPr>
            <p:cNvGrpSpPr/>
            <p:nvPr/>
          </p:nvGrpSpPr>
          <p:grpSpPr>
            <a:xfrm>
              <a:off x="1977793" y="3432953"/>
              <a:ext cx="2239061" cy="450887"/>
              <a:chOff x="2028593" y="2488582"/>
              <a:chExt cx="2239061" cy="450887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8A92E19E-45C6-716B-671B-E438A5BFFC91}"/>
                  </a:ext>
                </a:extLst>
              </p:cNvPr>
              <p:cNvSpPr/>
              <p:nvPr/>
            </p:nvSpPr>
            <p:spPr>
              <a:xfrm>
                <a:off x="2651396" y="2488582"/>
                <a:ext cx="1616258" cy="450887"/>
              </a:xfrm>
              <a:prstGeom prst="rect">
                <a:avLst/>
              </a:prstGeom>
              <a:noFill/>
              <a:ln>
                <a:solidFill>
                  <a:srgbClr val="2B9D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217F6B35-89E4-9DE5-4B0D-83B0A840B5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8593" y="2714025"/>
                <a:ext cx="622803" cy="0"/>
              </a:xfrm>
              <a:prstGeom prst="line">
                <a:avLst/>
              </a:prstGeom>
              <a:ln w="12700">
                <a:solidFill>
                  <a:srgbClr val="2B9DED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E8E23C6-F366-3953-18DF-349464605480}"/>
                </a:ext>
              </a:extLst>
            </p:cNvPr>
            <p:cNvSpPr txBox="1"/>
            <p:nvPr/>
          </p:nvSpPr>
          <p:spPr>
            <a:xfrm>
              <a:off x="341473" y="3547106"/>
              <a:ext cx="17575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Gibt ein mögliches Unterverzeichnis auf dem ftp-Server an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942D7A5-C214-21E2-484B-EE28781D1083}"/>
                </a:ext>
              </a:extLst>
            </p:cNvPr>
            <p:cNvGrpSpPr/>
            <p:nvPr/>
          </p:nvGrpSpPr>
          <p:grpSpPr>
            <a:xfrm>
              <a:off x="2013210" y="1622853"/>
              <a:ext cx="2239061" cy="450887"/>
              <a:chOff x="2028593" y="2488582"/>
              <a:chExt cx="2239061" cy="450887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1652C91-653C-F474-20E0-230401EB241D}"/>
                  </a:ext>
                </a:extLst>
              </p:cNvPr>
              <p:cNvSpPr/>
              <p:nvPr/>
            </p:nvSpPr>
            <p:spPr>
              <a:xfrm>
                <a:off x="2651396" y="2488582"/>
                <a:ext cx="1616258" cy="450887"/>
              </a:xfrm>
              <a:prstGeom prst="rect">
                <a:avLst/>
              </a:prstGeom>
              <a:noFill/>
              <a:ln>
                <a:solidFill>
                  <a:srgbClr val="2B9D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" name="Gerade Verbindung 11">
                <a:extLst>
                  <a:ext uri="{FF2B5EF4-FFF2-40B4-BE49-F238E27FC236}">
                    <a16:creationId xmlns:a16="http://schemas.microsoft.com/office/drawing/2014/main" id="{90CC8D00-E80F-A020-F5E5-9068C25E54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8593" y="2714025"/>
                <a:ext cx="622803" cy="0"/>
              </a:xfrm>
              <a:prstGeom prst="line">
                <a:avLst/>
              </a:prstGeom>
              <a:ln w="12700">
                <a:solidFill>
                  <a:srgbClr val="2B9DED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3073267-5323-DEB9-B124-416017E2F961}"/>
                </a:ext>
              </a:extLst>
            </p:cNvPr>
            <p:cNvSpPr txBox="1"/>
            <p:nvPr/>
          </p:nvSpPr>
          <p:spPr>
            <a:xfrm>
              <a:off x="776910" y="1725185"/>
              <a:ext cx="8162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„Sonstiges“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CAD3F29-C68C-2053-6C84-ADF0FE0CE75B}"/>
                </a:ext>
              </a:extLst>
            </p:cNvPr>
            <p:cNvGrpSpPr/>
            <p:nvPr/>
          </p:nvGrpSpPr>
          <p:grpSpPr>
            <a:xfrm>
              <a:off x="4283037" y="1622853"/>
              <a:ext cx="2239061" cy="450887"/>
              <a:chOff x="4277182" y="1622080"/>
              <a:chExt cx="2239061" cy="450887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0DB78273-6B3D-7242-EB93-6E18C154EADB}"/>
                  </a:ext>
                </a:extLst>
              </p:cNvPr>
              <p:cNvSpPr/>
              <p:nvPr/>
            </p:nvSpPr>
            <p:spPr>
              <a:xfrm>
                <a:off x="4277182" y="1622080"/>
                <a:ext cx="1616258" cy="450887"/>
              </a:xfrm>
              <a:prstGeom prst="rect">
                <a:avLst/>
              </a:prstGeom>
              <a:noFill/>
              <a:ln>
                <a:solidFill>
                  <a:srgbClr val="2B9D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29554F8B-D8C3-1977-0E1F-8CA0B489D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3440" y="1856943"/>
                <a:ext cx="622803" cy="0"/>
              </a:xfrm>
              <a:prstGeom prst="line">
                <a:avLst/>
              </a:prstGeom>
              <a:ln w="12700">
                <a:solidFill>
                  <a:srgbClr val="2B9DED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F4F7297-24C1-70E8-227B-8427B01570BE}"/>
                </a:ext>
              </a:extLst>
            </p:cNvPr>
            <p:cNvSpPr txBox="1"/>
            <p:nvPr/>
          </p:nvSpPr>
          <p:spPr>
            <a:xfrm>
              <a:off x="6578210" y="1734605"/>
              <a:ext cx="21259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Für Mitarbeiter/in sichtbarer Name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84E1AA5D-440B-1ED9-8626-9955CAF827EA}"/>
              </a:ext>
            </a:extLst>
          </p:cNvPr>
          <p:cNvSpPr txBox="1"/>
          <p:nvPr/>
        </p:nvSpPr>
        <p:spPr>
          <a:xfrm>
            <a:off x="780585" y="885710"/>
            <a:ext cx="6980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untenstehende Maske finden Sie unter „Integrationen“ -&gt; „</a:t>
            </a:r>
            <a:r>
              <a:rPr lang="de-DE" dirty="0" err="1"/>
              <a:t>OpenImmo</a:t>
            </a:r>
            <a:r>
              <a:rPr lang="de-DE" dirty="0"/>
              <a:t> Portale“ im wohnungshelden-System. Die notwendigen Informationen erfragen Sie bei Ihrer Webagentur</a:t>
            </a:r>
          </a:p>
        </p:txBody>
      </p:sp>
    </p:spTree>
    <p:extLst>
      <p:ext uri="{BB962C8B-B14F-4D97-AF65-F5344CB8AC3E}">
        <p14:creationId xmlns:p14="http://schemas.microsoft.com/office/powerpoint/2010/main" val="63799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7DE9F-9BE3-2247-81AB-EBB80CF31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Wohnungsanfragen auf der Website</a:t>
            </a:r>
          </a:p>
        </p:txBody>
      </p:sp>
      <p:pic>
        <p:nvPicPr>
          <p:cNvPr id="7" name="Picture 99">
            <a:extLst>
              <a:ext uri="{FF2B5EF4-FFF2-40B4-BE49-F238E27FC236}">
                <a16:creationId xmlns:a16="http://schemas.microsoft.com/office/drawing/2014/main" id="{7271A6FB-0168-954E-824F-D8044353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49" y="525829"/>
            <a:ext cx="140722" cy="140722"/>
          </a:xfrm>
          <a:prstGeom prst="rect">
            <a:avLst/>
          </a:prstGeom>
        </p:spPr>
      </p:pic>
      <p:pic>
        <p:nvPicPr>
          <p:cNvPr id="8" name="Bild 12">
            <a:extLst>
              <a:ext uri="{FF2B5EF4-FFF2-40B4-BE49-F238E27FC236}">
                <a16:creationId xmlns:a16="http://schemas.microsoft.com/office/drawing/2014/main" id="{6A3FD080-AFA5-1B4E-9C6B-AE77F9C7F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49" y="724560"/>
            <a:ext cx="147680" cy="170458"/>
          </a:xfrm>
          <a:prstGeom prst="rect">
            <a:avLst/>
          </a:prstGeom>
        </p:spPr>
      </p:pic>
      <p:sp>
        <p:nvSpPr>
          <p:cNvPr id="9" name="Rechteck 53">
            <a:extLst>
              <a:ext uri="{FF2B5EF4-FFF2-40B4-BE49-F238E27FC236}">
                <a16:creationId xmlns:a16="http://schemas.microsoft.com/office/drawing/2014/main" id="{083FD813-E741-9B45-941B-A9A44B085388}"/>
              </a:ext>
            </a:extLst>
          </p:cNvPr>
          <p:cNvSpPr/>
          <p:nvPr/>
        </p:nvSpPr>
        <p:spPr>
          <a:xfrm>
            <a:off x="7655085" y="282358"/>
            <a:ext cx="12955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TO-DO‘s Kunde</a:t>
            </a:r>
          </a:p>
          <a:p>
            <a:pPr defTabSz="342900"/>
            <a:endParaRPr lang="de-DE" sz="700" b="1" dirty="0">
              <a:solidFill>
                <a:srgbClr val="262526"/>
              </a:solidFill>
            </a:endParaRPr>
          </a:p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Zulieferung Web-Agentur</a:t>
            </a:r>
          </a:p>
          <a:p>
            <a:pPr defTabSz="342900"/>
            <a:endParaRPr lang="de-DE" sz="700" b="1" dirty="0">
              <a:solidFill>
                <a:srgbClr val="262526"/>
              </a:solidFill>
            </a:endParaRPr>
          </a:p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Zulieferung wohnungshelden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68826A-64A9-7545-A9E2-A664AC4E7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0449" y="272586"/>
            <a:ext cx="141982" cy="162265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E88DDB0-58AF-6A4E-8CCB-6DCF80148258}"/>
              </a:ext>
            </a:extLst>
          </p:cNvPr>
          <p:cNvGrpSpPr/>
          <p:nvPr/>
        </p:nvGrpSpPr>
        <p:grpSpPr>
          <a:xfrm>
            <a:off x="1744834" y="1301172"/>
            <a:ext cx="5646083" cy="3683947"/>
            <a:chOff x="3302464" y="1301172"/>
            <a:chExt cx="5646083" cy="3683947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99D9843-1BAD-B743-B0D2-204EF604C943}"/>
                </a:ext>
              </a:extLst>
            </p:cNvPr>
            <p:cNvGrpSpPr/>
            <p:nvPr/>
          </p:nvGrpSpPr>
          <p:grpSpPr>
            <a:xfrm>
              <a:off x="5573832" y="3020221"/>
              <a:ext cx="2002956" cy="661720"/>
              <a:chOff x="5573832" y="3020221"/>
              <a:chExt cx="2002956" cy="661720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363C3268-D28C-EF43-87CF-3A14C2677211}"/>
                  </a:ext>
                </a:extLst>
              </p:cNvPr>
              <p:cNvSpPr/>
              <p:nvPr/>
            </p:nvSpPr>
            <p:spPr>
              <a:xfrm>
                <a:off x="5573832" y="3020221"/>
                <a:ext cx="1793599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de-DE" sz="1000" dirty="0">
                    <a:solidFill>
                      <a:srgbClr val="262526"/>
                    </a:solidFill>
                  </a:rPr>
                  <a:t>Bereitstellung</a:t>
                </a:r>
              </a:p>
              <a:p>
                <a:pPr algn="ctr" defTabSz="342900"/>
                <a:r>
                  <a:rPr lang="de-DE" sz="1000" dirty="0">
                    <a:solidFill>
                      <a:srgbClr val="262526"/>
                    </a:solidFill>
                  </a:rPr>
                  <a:t>Kontaktformular von wohnungshelden als Link</a:t>
                </a:r>
                <a:br>
                  <a:rPr lang="de-DE" sz="1000" dirty="0">
                    <a:solidFill>
                      <a:srgbClr val="262526"/>
                    </a:solidFill>
                  </a:rPr>
                </a:br>
                <a:r>
                  <a:rPr lang="de-DE" sz="700" dirty="0">
                    <a:solidFill>
                      <a:srgbClr val="262526"/>
                    </a:solidFill>
                  </a:rPr>
                  <a:t>(siehe Beispiellink folgende Seiten) </a:t>
                </a:r>
              </a:p>
            </p:txBody>
          </p:sp>
          <p:pic>
            <p:nvPicPr>
              <p:cNvPr id="22" name="Bild 12">
                <a:extLst>
                  <a:ext uri="{FF2B5EF4-FFF2-40B4-BE49-F238E27FC236}">
                    <a16:creationId xmlns:a16="http://schemas.microsoft.com/office/drawing/2014/main" id="{02821F95-1FC0-D440-B5ED-B90675A52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8333" y="3060566"/>
                <a:ext cx="258455" cy="298319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32199E6-FCFA-764A-9833-8423D3FC5D6B}"/>
                </a:ext>
              </a:extLst>
            </p:cNvPr>
            <p:cNvGrpSpPr/>
            <p:nvPr/>
          </p:nvGrpSpPr>
          <p:grpSpPr>
            <a:xfrm>
              <a:off x="3302464" y="1336669"/>
              <a:ext cx="1828185" cy="2237550"/>
              <a:chOff x="3302464" y="1336669"/>
              <a:chExt cx="1828185" cy="2237550"/>
            </a:xfrm>
          </p:grpSpPr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1008CE68-C582-7946-AFB5-AD1F26219660}"/>
                  </a:ext>
                </a:extLst>
              </p:cNvPr>
              <p:cNvGrpSpPr/>
              <p:nvPr/>
            </p:nvGrpSpPr>
            <p:grpSpPr>
              <a:xfrm>
                <a:off x="3302464" y="1336669"/>
                <a:ext cx="1828185" cy="1669758"/>
                <a:chOff x="3886115" y="1594182"/>
                <a:chExt cx="1828185" cy="1669758"/>
              </a:xfrm>
            </p:grpSpPr>
            <p:pic>
              <p:nvPicPr>
                <p:cNvPr id="26" name="Grafik 25">
                  <a:extLst>
                    <a:ext uri="{FF2B5EF4-FFF2-40B4-BE49-F238E27FC236}">
                      <a16:creationId xmlns:a16="http://schemas.microsoft.com/office/drawing/2014/main" id="{0F1ACA15-D162-2B4F-9C68-3F6CE9F8B6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0212" r="9939"/>
                <a:stretch/>
              </p:blipFill>
              <p:spPr>
                <a:xfrm>
                  <a:off x="3886115" y="1594182"/>
                  <a:ext cx="1648978" cy="1513283"/>
                </a:xfrm>
                <a:prstGeom prst="rect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3" name="Picture 49">
                  <a:extLst>
                    <a:ext uri="{FF2B5EF4-FFF2-40B4-BE49-F238E27FC236}">
                      <a16:creationId xmlns:a16="http://schemas.microsoft.com/office/drawing/2014/main" id="{676F1940-B2A6-E044-9823-BD58A77C05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1210" y="2950850"/>
                  <a:ext cx="313090" cy="313090"/>
                </a:xfrm>
                <a:prstGeom prst="rect">
                  <a:avLst/>
                </a:prstGeom>
              </p:spPr>
            </p:pic>
          </p:grp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80DC490-3312-B448-A028-9C1FE48C12E5}"/>
                  </a:ext>
                </a:extLst>
              </p:cNvPr>
              <p:cNvSpPr/>
              <p:nvPr/>
            </p:nvSpPr>
            <p:spPr>
              <a:xfrm>
                <a:off x="3372975" y="3020221"/>
                <a:ext cx="150795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de-DE" sz="1000" dirty="0">
                    <a:solidFill>
                      <a:srgbClr val="262526"/>
                    </a:solidFill>
                  </a:rPr>
                  <a:t>Objektdarstellung auf der Website durch Webagentur</a:t>
                </a: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2C510EF-E7E9-F248-827D-1AB19FB27BFD}"/>
                </a:ext>
              </a:extLst>
            </p:cNvPr>
            <p:cNvGrpSpPr/>
            <p:nvPr/>
          </p:nvGrpSpPr>
          <p:grpSpPr>
            <a:xfrm>
              <a:off x="7330847" y="1555138"/>
              <a:ext cx="1617700" cy="958068"/>
              <a:chOff x="7330847" y="1555138"/>
              <a:chExt cx="1617700" cy="958068"/>
            </a:xfrm>
          </p:grpSpPr>
          <p:pic>
            <p:nvPicPr>
              <p:cNvPr id="34" name="Bild 12">
                <a:extLst>
                  <a:ext uri="{FF2B5EF4-FFF2-40B4-BE49-F238E27FC236}">
                    <a16:creationId xmlns:a16="http://schemas.microsoft.com/office/drawing/2014/main" id="{17D38269-B1A2-5746-9607-E6B70CFC1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18195" y="1785629"/>
                <a:ext cx="630352" cy="727577"/>
              </a:xfrm>
              <a:prstGeom prst="rect">
                <a:avLst/>
              </a:prstGeom>
            </p:spPr>
          </p:pic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3138A031-C5A8-0F40-96CF-701E3093438B}"/>
                  </a:ext>
                </a:extLst>
              </p:cNvPr>
              <p:cNvGrpSpPr/>
              <p:nvPr/>
            </p:nvGrpSpPr>
            <p:grpSpPr>
              <a:xfrm>
                <a:off x="7330847" y="1555138"/>
                <a:ext cx="993821" cy="604466"/>
                <a:chOff x="2725406" y="1859479"/>
                <a:chExt cx="993821" cy="604466"/>
              </a:xfrm>
            </p:grpSpPr>
            <p:cxnSp>
              <p:nvCxnSpPr>
                <p:cNvPr id="51" name="Straight Arrow Connector 71">
                  <a:extLst>
                    <a:ext uri="{FF2B5EF4-FFF2-40B4-BE49-F238E27FC236}">
                      <a16:creationId xmlns:a16="http://schemas.microsoft.com/office/drawing/2014/main" id="{7926744F-3376-2145-8253-D8BE2ADDA7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3809" y="2463945"/>
                  <a:ext cx="76516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hteck 53">
                  <a:extLst>
                    <a:ext uri="{FF2B5EF4-FFF2-40B4-BE49-F238E27FC236}">
                      <a16:creationId xmlns:a16="http://schemas.microsoft.com/office/drawing/2014/main" id="{3867DDCD-89C6-9F4A-98C5-D75EC4B0075C}"/>
                    </a:ext>
                  </a:extLst>
                </p:cNvPr>
                <p:cNvSpPr/>
                <p:nvPr/>
              </p:nvSpPr>
              <p:spPr>
                <a:xfrm>
                  <a:off x="2725406" y="1859479"/>
                  <a:ext cx="99382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/>
                  <a:r>
                    <a:rPr lang="de-DE" sz="800" dirty="0">
                      <a:solidFill>
                        <a:srgbClr val="262526"/>
                      </a:solidFill>
                    </a:rPr>
                    <a:t>Anfragen werden automatisch in wohnungshelden erfasst</a:t>
                  </a:r>
                </a:p>
              </p:txBody>
            </p:sp>
          </p:grp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5906B796-429B-274A-967F-7D0A4F9FD26F}"/>
                </a:ext>
              </a:extLst>
            </p:cNvPr>
            <p:cNvGrpSpPr/>
            <p:nvPr/>
          </p:nvGrpSpPr>
          <p:grpSpPr>
            <a:xfrm>
              <a:off x="5126695" y="1301172"/>
              <a:ext cx="2485601" cy="3683947"/>
              <a:chOff x="5126695" y="1301172"/>
              <a:chExt cx="2485601" cy="3683947"/>
            </a:xfrm>
          </p:grpSpPr>
          <p:cxnSp>
            <p:nvCxnSpPr>
              <p:cNvPr id="20" name="Straight Arrow Connector 87">
                <a:extLst>
                  <a:ext uri="{FF2B5EF4-FFF2-40B4-BE49-F238E27FC236}">
                    <a16:creationId xmlns:a16="http://schemas.microsoft.com/office/drawing/2014/main" id="{61C90908-097C-A94F-B04C-8377D35D4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695" y="2149418"/>
                <a:ext cx="4180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2E863F21-BD76-2E42-A759-80A58C5FD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9561" y="1301172"/>
                <a:ext cx="1662142" cy="1643559"/>
              </a:xfrm>
              <a:prstGeom prst="rect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7B66CEC8-46A2-7C47-84A4-D501921E6FD3}"/>
                  </a:ext>
                </a:extLst>
              </p:cNvPr>
              <p:cNvGrpSpPr/>
              <p:nvPr/>
            </p:nvGrpSpPr>
            <p:grpSpPr>
              <a:xfrm>
                <a:off x="5654646" y="3861735"/>
                <a:ext cx="1957650" cy="1123384"/>
                <a:chOff x="5654646" y="3861735"/>
                <a:chExt cx="1957650" cy="1123384"/>
              </a:xfrm>
            </p:grpSpPr>
            <p:pic>
              <p:nvPicPr>
                <p:cNvPr id="35" name="Picture 49">
                  <a:extLst>
                    <a:ext uri="{FF2B5EF4-FFF2-40B4-BE49-F238E27FC236}">
                      <a16:creationId xmlns:a16="http://schemas.microsoft.com/office/drawing/2014/main" id="{2DBFD635-741E-E34A-A816-EE7DB5A19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6204" y="3927073"/>
                  <a:ext cx="326092" cy="326092"/>
                </a:xfrm>
                <a:prstGeom prst="rect">
                  <a:avLst/>
                </a:prstGeom>
              </p:spPr>
            </p:pic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86A8DB98-A979-E34A-8BBB-15874CE924DB}"/>
                    </a:ext>
                  </a:extLst>
                </p:cNvPr>
                <p:cNvSpPr/>
                <p:nvPr/>
              </p:nvSpPr>
              <p:spPr>
                <a:xfrm>
                  <a:off x="5654646" y="3861735"/>
                  <a:ext cx="1639284" cy="11233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defTabSz="342900"/>
                  <a:r>
                    <a:rPr lang="de-DE" sz="1000" dirty="0">
                      <a:solidFill>
                        <a:srgbClr val="262526"/>
                      </a:solidFill>
                    </a:rPr>
                    <a:t>Webagentur bindet Kontaktformular via iframe ein und fügt in Link die „</a:t>
                  </a:r>
                  <a:r>
                    <a:rPr lang="de-DE" sz="1000" dirty="0" err="1">
                      <a:solidFill>
                        <a:srgbClr val="262526"/>
                      </a:solidFill>
                    </a:rPr>
                    <a:t>objektnr_extern</a:t>
                  </a:r>
                  <a:r>
                    <a:rPr lang="de-DE" sz="1000" dirty="0">
                      <a:solidFill>
                        <a:srgbClr val="262526"/>
                      </a:solidFill>
                    </a:rPr>
                    <a:t>“ gemäß dem </a:t>
                  </a:r>
                  <a:r>
                    <a:rPr lang="de-DE" sz="1000" dirty="0" err="1">
                      <a:solidFill>
                        <a:srgbClr val="262526"/>
                      </a:solidFill>
                    </a:rPr>
                    <a:t>OpenImmo</a:t>
                  </a:r>
                  <a:r>
                    <a:rPr lang="de-DE" sz="1000" dirty="0">
                      <a:solidFill>
                        <a:srgbClr val="262526"/>
                      </a:solidFill>
                    </a:rPr>
                    <a:t> XML </a:t>
                  </a:r>
                  <a:r>
                    <a:rPr lang="de-DE" sz="1000" dirty="0" err="1">
                      <a:solidFill>
                        <a:srgbClr val="262526"/>
                      </a:solidFill>
                    </a:rPr>
                    <a:t>encoded</a:t>
                  </a:r>
                  <a:r>
                    <a:rPr lang="de-DE" sz="1000" dirty="0">
                      <a:solidFill>
                        <a:srgbClr val="262526"/>
                      </a:solidFill>
                    </a:rPr>
                    <a:t> ein </a:t>
                  </a:r>
                  <a:br>
                    <a:rPr lang="de-DE" sz="1000" dirty="0">
                      <a:solidFill>
                        <a:srgbClr val="262526"/>
                      </a:solidFill>
                    </a:rPr>
                  </a:br>
                  <a:r>
                    <a:rPr lang="de-DE" sz="700" dirty="0">
                      <a:solidFill>
                        <a:srgbClr val="262526"/>
                      </a:solidFill>
                    </a:rPr>
                    <a:t>(siehe Beispiellink folgende Seiten)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171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CB78A2-B975-9341-94A0-229AB5502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Links zur Einbettung des Kontaktformulars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AEB552-8567-0C4B-8BCE-DEA376517894}"/>
              </a:ext>
            </a:extLst>
          </p:cNvPr>
          <p:cNvSpPr/>
          <p:nvPr/>
        </p:nvSpPr>
        <p:spPr>
          <a:xfrm>
            <a:off x="463572" y="1275606"/>
            <a:ext cx="8356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WICHTIG: Link für das per </a:t>
            </a:r>
            <a:r>
              <a:rPr lang="de-DE" b="1" dirty="0" err="1"/>
              <a:t>iframe</a:t>
            </a:r>
            <a:r>
              <a:rPr lang="de-DE" b="1" dirty="0"/>
              <a:t> einzubettende Anfrageformular:</a:t>
            </a:r>
          </a:p>
          <a:p>
            <a:r>
              <a:rPr lang="de-DE" dirty="0"/>
              <a:t>https://</a:t>
            </a:r>
            <a:r>
              <a:rPr lang="de-DE" dirty="0" err="1"/>
              <a:t>app.wohnungshelden.de</a:t>
            </a:r>
            <a:r>
              <a:rPr lang="de-DE" dirty="0"/>
              <a:t>/</a:t>
            </a:r>
            <a:r>
              <a:rPr lang="de-DE" dirty="0" err="1"/>
              <a:t>public</a:t>
            </a:r>
            <a:r>
              <a:rPr lang="de-DE" dirty="0"/>
              <a:t>/</a:t>
            </a:r>
            <a:r>
              <a:rPr lang="de-DE" dirty="0" err="1"/>
              <a:t>listings</a:t>
            </a:r>
            <a:r>
              <a:rPr lang="de-DE" dirty="0"/>
              <a:t>/</a:t>
            </a:r>
            <a:r>
              <a:rPr lang="de-DE" dirty="0">
                <a:solidFill>
                  <a:srgbClr val="F15054"/>
                </a:solidFill>
              </a:rPr>
              <a:t>&lt;</a:t>
            </a:r>
            <a:r>
              <a:rPr lang="de-DE" dirty="0" err="1">
                <a:solidFill>
                  <a:srgbClr val="F15054"/>
                </a:solidFill>
              </a:rPr>
              <a:t>objektnr_extern</a:t>
            </a:r>
            <a:r>
              <a:rPr lang="de-DE" dirty="0">
                <a:solidFill>
                  <a:srgbClr val="F15054"/>
                </a:solidFill>
              </a:rPr>
              <a:t>&gt;</a:t>
            </a:r>
            <a:r>
              <a:rPr lang="de-DE" dirty="0"/>
              <a:t>/</a:t>
            </a:r>
            <a:r>
              <a:rPr lang="de-DE" dirty="0" err="1"/>
              <a:t>application?c</a:t>
            </a:r>
            <a:r>
              <a:rPr lang="de-DE" dirty="0"/>
              <a:t>=</a:t>
            </a:r>
            <a:r>
              <a:rPr lang="de-DE" dirty="0">
                <a:highlight>
                  <a:srgbClr val="FFFF00"/>
                </a:highlight>
              </a:rPr>
              <a:t>&lt;</a:t>
            </a:r>
            <a:r>
              <a:rPr lang="de-DE" dirty="0" err="1">
                <a:highlight>
                  <a:srgbClr val="FFFF00"/>
                </a:highlight>
              </a:rPr>
              <a:t>companyID</a:t>
            </a:r>
            <a:r>
              <a:rPr lang="de-DE" dirty="0">
                <a:highlight>
                  <a:srgbClr val="FFFF00"/>
                </a:highlight>
              </a:rPr>
              <a:t>&gt;</a:t>
            </a:r>
            <a:endParaRPr lang="de-DE" b="1" dirty="0"/>
          </a:p>
          <a:p>
            <a:endParaRPr lang="de-DE" dirty="0"/>
          </a:p>
          <a:p>
            <a:endParaRPr lang="de-DE" dirty="0">
              <a:latin typeface="+mj-lt"/>
            </a:endParaRPr>
          </a:p>
          <a:p>
            <a:pPr lvl="1"/>
            <a:r>
              <a:rPr lang="de-DE" dirty="0">
                <a:solidFill>
                  <a:srgbClr val="F15054"/>
                </a:solidFill>
              </a:rPr>
              <a:t>Hinweis: </a:t>
            </a:r>
            <a:r>
              <a:rPr lang="de-DE" dirty="0"/>
              <a:t>Die </a:t>
            </a:r>
            <a:r>
              <a:rPr lang="de-DE" dirty="0">
                <a:solidFill>
                  <a:srgbClr val="262526"/>
                </a:solidFill>
              </a:rPr>
              <a:t>&lt;</a:t>
            </a:r>
            <a:r>
              <a:rPr lang="de-DE" dirty="0" err="1">
                <a:solidFill>
                  <a:srgbClr val="262526"/>
                </a:solidFill>
              </a:rPr>
              <a:t>objektnr_extern</a:t>
            </a:r>
            <a:r>
              <a:rPr lang="de-DE" dirty="0">
                <a:solidFill>
                  <a:srgbClr val="262526"/>
                </a:solidFill>
              </a:rPr>
              <a:t>&gt; wird aus dem jeweiligen </a:t>
            </a:r>
            <a:r>
              <a:rPr lang="de-DE" dirty="0" err="1">
                <a:solidFill>
                  <a:srgbClr val="262526"/>
                </a:solidFill>
              </a:rPr>
              <a:t>OpenImmo</a:t>
            </a:r>
            <a:r>
              <a:rPr lang="de-DE" dirty="0">
                <a:solidFill>
                  <a:srgbClr val="262526"/>
                </a:solidFill>
              </a:rPr>
              <a:t>-XML der entsprechenden Wohnung in den Link URL </a:t>
            </a:r>
            <a:r>
              <a:rPr lang="de-DE" dirty="0" err="1">
                <a:solidFill>
                  <a:srgbClr val="262526"/>
                </a:solidFill>
              </a:rPr>
              <a:t>encoded</a:t>
            </a:r>
            <a:r>
              <a:rPr lang="de-DE" dirty="0">
                <a:solidFill>
                  <a:srgbClr val="262526"/>
                </a:solidFill>
              </a:rPr>
              <a:t>* durch die Webagentur eingefügt.</a:t>
            </a:r>
          </a:p>
          <a:p>
            <a:pPr lvl="1"/>
            <a:endParaRPr lang="de-DE" sz="1050" dirty="0">
              <a:solidFill>
                <a:srgbClr val="262526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F289E9-2DF7-C9D1-10A6-7A6401033B2C}"/>
              </a:ext>
            </a:extLst>
          </p:cNvPr>
          <p:cNvSpPr txBox="1"/>
          <p:nvPr/>
        </p:nvSpPr>
        <p:spPr>
          <a:xfrm>
            <a:off x="478412" y="4666134"/>
            <a:ext cx="7324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* </a:t>
            </a:r>
            <a:r>
              <a:rPr lang="de-DE" sz="900" dirty="0">
                <a:solidFill>
                  <a:srgbClr val="262526"/>
                </a:solidFill>
              </a:rPr>
              <a:t>URL </a:t>
            </a:r>
            <a:r>
              <a:rPr lang="de-DE" sz="900" dirty="0" err="1">
                <a:solidFill>
                  <a:srgbClr val="262526"/>
                </a:solidFill>
              </a:rPr>
              <a:t>encoded</a:t>
            </a:r>
            <a:r>
              <a:rPr lang="de-DE" sz="900" dirty="0">
                <a:solidFill>
                  <a:srgbClr val="262526"/>
                </a:solidFill>
              </a:rPr>
              <a:t> deshalb, weil die Objektnummern das Zeichen „/“ enthalten können und dieses in einer URL nicht direkt aufgelöst werden kann.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E9BB8D-809D-7DAC-635E-B9FAC52F2FC0}"/>
              </a:ext>
            </a:extLst>
          </p:cNvPr>
          <p:cNvSpPr/>
          <p:nvPr/>
        </p:nvSpPr>
        <p:spPr>
          <a:xfrm>
            <a:off x="6727904" y="590417"/>
            <a:ext cx="1642946" cy="752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>
                  <a:solidFill>
                    <a:srgbClr val="FF0000"/>
                  </a:solidFill>
                </a:ln>
                <a:noFill/>
              </a:rPr>
              <a:t>Bitte kontaktieren Sie den Support für die </a:t>
            </a:r>
            <a:r>
              <a:rPr lang="de-DE" dirty="0" err="1">
                <a:ln>
                  <a:solidFill>
                    <a:srgbClr val="FF0000"/>
                  </a:solidFill>
                </a:ln>
                <a:noFill/>
              </a:rPr>
              <a:t>companyID</a:t>
            </a:r>
            <a:endParaRPr lang="de-DE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0230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7DE9F-9BE3-2247-81AB-EBB80CF31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Anbindung einer Kunden-Website via Open Immo</a:t>
            </a:r>
          </a:p>
        </p:txBody>
      </p:sp>
      <p:pic>
        <p:nvPicPr>
          <p:cNvPr id="7" name="Picture 99">
            <a:extLst>
              <a:ext uri="{FF2B5EF4-FFF2-40B4-BE49-F238E27FC236}">
                <a16:creationId xmlns:a16="http://schemas.microsoft.com/office/drawing/2014/main" id="{7271A6FB-0168-954E-824F-D8044353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49" y="525829"/>
            <a:ext cx="140722" cy="140722"/>
          </a:xfrm>
          <a:prstGeom prst="rect">
            <a:avLst/>
          </a:prstGeom>
        </p:spPr>
      </p:pic>
      <p:pic>
        <p:nvPicPr>
          <p:cNvPr id="8" name="Bild 12">
            <a:extLst>
              <a:ext uri="{FF2B5EF4-FFF2-40B4-BE49-F238E27FC236}">
                <a16:creationId xmlns:a16="http://schemas.microsoft.com/office/drawing/2014/main" id="{6A3FD080-AFA5-1B4E-9C6B-AE77F9C7F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49" y="724560"/>
            <a:ext cx="147680" cy="170458"/>
          </a:xfrm>
          <a:prstGeom prst="rect">
            <a:avLst/>
          </a:prstGeom>
        </p:spPr>
      </p:pic>
      <p:sp>
        <p:nvSpPr>
          <p:cNvPr id="9" name="Rechteck 53">
            <a:extLst>
              <a:ext uri="{FF2B5EF4-FFF2-40B4-BE49-F238E27FC236}">
                <a16:creationId xmlns:a16="http://schemas.microsoft.com/office/drawing/2014/main" id="{083FD813-E741-9B45-941B-A9A44B085388}"/>
              </a:ext>
            </a:extLst>
          </p:cNvPr>
          <p:cNvSpPr/>
          <p:nvPr/>
        </p:nvSpPr>
        <p:spPr>
          <a:xfrm>
            <a:off x="7655085" y="282358"/>
            <a:ext cx="12955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TO-DO‘s Kunde</a:t>
            </a:r>
          </a:p>
          <a:p>
            <a:pPr defTabSz="342900"/>
            <a:endParaRPr lang="de-DE" sz="700" b="1" dirty="0">
              <a:solidFill>
                <a:srgbClr val="262526"/>
              </a:solidFill>
            </a:endParaRPr>
          </a:p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Zulieferung Web-Agentur</a:t>
            </a:r>
          </a:p>
          <a:p>
            <a:pPr defTabSz="342900"/>
            <a:endParaRPr lang="de-DE" sz="700" b="1" dirty="0">
              <a:solidFill>
                <a:srgbClr val="262526"/>
              </a:solidFill>
            </a:endParaRPr>
          </a:p>
          <a:p>
            <a:pPr defTabSz="342900"/>
            <a:r>
              <a:rPr lang="de-DE" sz="700" b="1" dirty="0">
                <a:solidFill>
                  <a:srgbClr val="262526"/>
                </a:solidFill>
              </a:rPr>
              <a:t>Zulieferung wohnungshelden </a:t>
            </a: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CF676648-A008-924A-9323-63A792E62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31" y="1795815"/>
            <a:ext cx="630352" cy="727577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26F8113-3B0A-3A45-BEFD-D94A23279CEF}"/>
              </a:ext>
            </a:extLst>
          </p:cNvPr>
          <p:cNvGrpSpPr/>
          <p:nvPr/>
        </p:nvGrpSpPr>
        <p:grpSpPr>
          <a:xfrm>
            <a:off x="2346534" y="1816399"/>
            <a:ext cx="773019" cy="866986"/>
            <a:chOff x="2835956" y="2120740"/>
            <a:chExt cx="773019" cy="866986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7BD2B99-7C2C-694B-A106-26B655AB22AC}"/>
                </a:ext>
              </a:extLst>
            </p:cNvPr>
            <p:cNvGrpSpPr/>
            <p:nvPr/>
          </p:nvGrpSpPr>
          <p:grpSpPr>
            <a:xfrm>
              <a:off x="3059414" y="2566874"/>
              <a:ext cx="352408" cy="420852"/>
              <a:chOff x="3407198" y="2617278"/>
              <a:chExt cx="352408" cy="420852"/>
            </a:xfrm>
          </p:grpSpPr>
          <p:pic>
            <p:nvPicPr>
              <p:cNvPr id="13" name="Picture 11">
                <a:extLst>
                  <a:ext uri="{FF2B5EF4-FFF2-40B4-BE49-F238E27FC236}">
                    <a16:creationId xmlns:a16="http://schemas.microsoft.com/office/drawing/2014/main" id="{CCBB7253-2C82-234B-828F-2AE233002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7198" y="2617278"/>
                <a:ext cx="290188" cy="290188"/>
              </a:xfrm>
              <a:prstGeom prst="rect">
                <a:avLst/>
              </a:prstGeom>
            </p:spPr>
          </p:pic>
          <p:pic>
            <p:nvPicPr>
              <p:cNvPr id="15" name="Picture 48">
                <a:extLst>
                  <a:ext uri="{FF2B5EF4-FFF2-40B4-BE49-F238E27FC236}">
                    <a16:creationId xmlns:a16="http://schemas.microsoft.com/office/drawing/2014/main" id="{EB0A3882-93FB-B541-B4B5-03EB4B5B3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9211" y="2827735"/>
                <a:ext cx="210395" cy="210395"/>
              </a:xfrm>
              <a:prstGeom prst="rect">
                <a:avLst/>
              </a:prstGeom>
            </p:spPr>
          </p:pic>
        </p:grpSp>
        <p:cxnSp>
          <p:nvCxnSpPr>
            <p:cNvPr id="18" name="Straight Arrow Connector 71">
              <a:extLst>
                <a:ext uri="{FF2B5EF4-FFF2-40B4-BE49-F238E27FC236}">
                  <a16:creationId xmlns:a16="http://schemas.microsoft.com/office/drawing/2014/main" id="{0AD522C9-0CA6-9344-8BEF-F878B3D92D72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9" y="2463945"/>
              <a:ext cx="7651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53">
              <a:extLst>
                <a:ext uri="{FF2B5EF4-FFF2-40B4-BE49-F238E27FC236}">
                  <a16:creationId xmlns:a16="http://schemas.microsoft.com/office/drawing/2014/main" id="{CB67F5E8-DFB6-BB47-8941-99F8456FF858}"/>
                </a:ext>
              </a:extLst>
            </p:cNvPr>
            <p:cNvSpPr/>
            <p:nvPr/>
          </p:nvSpPr>
          <p:spPr>
            <a:xfrm>
              <a:off x="2835956" y="2120740"/>
              <a:ext cx="7633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/>
              <a:r>
                <a:rPr lang="de-DE" sz="800" dirty="0">
                  <a:solidFill>
                    <a:srgbClr val="262526"/>
                  </a:solidFill>
                  <a:latin typeface="+mj-lt"/>
                </a:rPr>
                <a:t>Open-Immo </a:t>
              </a:r>
            </a:p>
            <a:p>
              <a:pPr algn="ctr" defTabSz="342900"/>
              <a:r>
                <a:rPr lang="de-DE" sz="800" dirty="0">
                  <a:solidFill>
                    <a:srgbClr val="262526"/>
                  </a:solidFill>
                  <a:latin typeface="+mj-lt"/>
                </a:rPr>
                <a:t>XML</a:t>
              </a:r>
            </a:p>
          </p:txBody>
        </p:sp>
      </p:grpSp>
      <p:cxnSp>
        <p:nvCxnSpPr>
          <p:cNvPr id="20" name="Straight Arrow Connector 87">
            <a:extLst>
              <a:ext uri="{FF2B5EF4-FFF2-40B4-BE49-F238E27FC236}">
                <a16:creationId xmlns:a16="http://schemas.microsoft.com/office/drawing/2014/main" id="{61C90908-097C-A94F-B04C-8377D35D4EE3}"/>
              </a:ext>
            </a:extLst>
          </p:cNvPr>
          <p:cNvCxnSpPr>
            <a:cxnSpLocks/>
          </p:cNvCxnSpPr>
          <p:nvPr/>
        </p:nvCxnSpPr>
        <p:spPr>
          <a:xfrm>
            <a:off x="5126695" y="2149418"/>
            <a:ext cx="418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363C3268-D28C-EF43-87CF-3A14C2677211}"/>
              </a:ext>
            </a:extLst>
          </p:cNvPr>
          <p:cNvSpPr/>
          <p:nvPr/>
        </p:nvSpPr>
        <p:spPr>
          <a:xfrm>
            <a:off x="5573832" y="3020221"/>
            <a:ext cx="17935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de-DE" sz="1000" dirty="0">
                <a:solidFill>
                  <a:srgbClr val="262526"/>
                </a:solidFill>
              </a:rPr>
              <a:t>Bereitstellung</a:t>
            </a:r>
          </a:p>
          <a:p>
            <a:pPr algn="ctr" defTabSz="342900"/>
            <a:r>
              <a:rPr lang="de-DE" sz="1000" dirty="0">
                <a:solidFill>
                  <a:srgbClr val="262526"/>
                </a:solidFill>
              </a:rPr>
              <a:t>Kontaktformular von wohnungshelden als Link</a:t>
            </a:r>
            <a:br>
              <a:rPr lang="de-DE" sz="1000" dirty="0">
                <a:solidFill>
                  <a:srgbClr val="262526"/>
                </a:solidFill>
              </a:rPr>
            </a:br>
            <a:r>
              <a:rPr lang="de-DE" sz="700" dirty="0">
                <a:solidFill>
                  <a:srgbClr val="262526"/>
                </a:solidFill>
              </a:rPr>
              <a:t>(siehe Beispiellink - Seite 3) </a:t>
            </a:r>
          </a:p>
          <a:p>
            <a:pPr algn="ctr" defTabSz="342900"/>
            <a:endParaRPr lang="de-DE" sz="1000" dirty="0">
              <a:solidFill>
                <a:srgbClr val="262526"/>
              </a:solidFill>
            </a:endParaRPr>
          </a:p>
          <a:p>
            <a:pPr lvl="0" algn="ctr" defTabSz="342900"/>
            <a:r>
              <a:rPr lang="de-DE" sz="1000" dirty="0">
                <a:solidFill>
                  <a:srgbClr val="262526"/>
                </a:solidFill>
              </a:rPr>
              <a:t>Webagentur bindet Kontaktformular via iframe ein und fügt in Link die </a:t>
            </a:r>
            <a:r>
              <a:rPr lang="de-DE" sz="1000">
                <a:solidFill>
                  <a:srgbClr val="262526"/>
                </a:solidFill>
              </a:rPr>
              <a:t>„objektnr_extern“ gemäß dem OpenImmo XML encoded ein </a:t>
            </a:r>
            <a:br>
              <a:rPr lang="de-DE" sz="1000">
                <a:solidFill>
                  <a:srgbClr val="262526"/>
                </a:solidFill>
              </a:rPr>
            </a:br>
            <a:r>
              <a:rPr lang="de-DE" sz="700" dirty="0">
                <a:solidFill>
                  <a:srgbClr val="262526"/>
                </a:solidFill>
              </a:rPr>
              <a:t>(siehe Beispiellink - Seite 3) </a:t>
            </a:r>
          </a:p>
          <a:p>
            <a:pPr algn="ctr" defTabSz="342900"/>
            <a:endParaRPr lang="de-DE" sz="1000" dirty="0">
              <a:solidFill>
                <a:srgbClr val="262526"/>
              </a:solidFill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008CE68-C582-7946-AFB5-AD1F26219660}"/>
              </a:ext>
            </a:extLst>
          </p:cNvPr>
          <p:cNvGrpSpPr/>
          <p:nvPr/>
        </p:nvGrpSpPr>
        <p:grpSpPr>
          <a:xfrm>
            <a:off x="3302464" y="1336669"/>
            <a:ext cx="1828185" cy="1669758"/>
            <a:chOff x="3886115" y="1594182"/>
            <a:chExt cx="1828185" cy="1669758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F1ACA15-D162-2B4F-9C68-3F6CE9F8B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212" r="9939"/>
            <a:stretch/>
          </p:blipFill>
          <p:spPr>
            <a:xfrm>
              <a:off x="3886115" y="1594182"/>
              <a:ext cx="1648978" cy="1513283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49">
              <a:extLst>
                <a:ext uri="{FF2B5EF4-FFF2-40B4-BE49-F238E27FC236}">
                  <a16:creationId xmlns:a16="http://schemas.microsoft.com/office/drawing/2014/main" id="{676F1940-B2A6-E044-9823-BD58A77C0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210" y="2950850"/>
              <a:ext cx="313090" cy="31309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2E863F21-BD76-2E42-A759-80A58C5FD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561" y="1301172"/>
            <a:ext cx="1662142" cy="16435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 12">
            <a:extLst>
              <a:ext uri="{FF2B5EF4-FFF2-40B4-BE49-F238E27FC236}">
                <a16:creationId xmlns:a16="http://schemas.microsoft.com/office/drawing/2014/main" id="{02821F95-1FC0-D440-B5ED-B90675A52F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33" y="3060566"/>
            <a:ext cx="258455" cy="29831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480DC490-3312-B448-A028-9C1FE48C12E5}"/>
              </a:ext>
            </a:extLst>
          </p:cNvPr>
          <p:cNvSpPr/>
          <p:nvPr/>
        </p:nvSpPr>
        <p:spPr>
          <a:xfrm>
            <a:off x="3372975" y="3020221"/>
            <a:ext cx="1507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de-DE" sz="1000" dirty="0">
                <a:solidFill>
                  <a:srgbClr val="262526"/>
                </a:solidFill>
              </a:rPr>
              <a:t>Objektdarstellung auf der Website durch Webagentur</a:t>
            </a:r>
          </a:p>
        </p:txBody>
      </p:sp>
      <p:pic>
        <p:nvPicPr>
          <p:cNvPr id="34" name="Bild 12">
            <a:extLst>
              <a:ext uri="{FF2B5EF4-FFF2-40B4-BE49-F238E27FC236}">
                <a16:creationId xmlns:a16="http://schemas.microsoft.com/office/drawing/2014/main" id="{17D38269-B1A2-5746-9607-E6B70CFC1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195" y="1785629"/>
            <a:ext cx="630352" cy="727577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42F047DB-FCAB-5845-BB70-31B98E442511}"/>
              </a:ext>
            </a:extLst>
          </p:cNvPr>
          <p:cNvSpPr/>
          <p:nvPr/>
        </p:nvSpPr>
        <p:spPr>
          <a:xfrm>
            <a:off x="683568" y="1941668"/>
            <a:ext cx="7843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Inseratsinhalte werden in wh aufbereitet</a:t>
            </a:r>
            <a:endParaRPr lang="de-DE" sz="700" dirty="0">
              <a:latin typeface="+mj-lt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138A031-C5A8-0F40-96CF-701E3093438B}"/>
              </a:ext>
            </a:extLst>
          </p:cNvPr>
          <p:cNvGrpSpPr/>
          <p:nvPr/>
        </p:nvGrpSpPr>
        <p:grpSpPr>
          <a:xfrm>
            <a:off x="7330847" y="1555138"/>
            <a:ext cx="993821" cy="604466"/>
            <a:chOff x="2725406" y="1859479"/>
            <a:chExt cx="993821" cy="604466"/>
          </a:xfrm>
        </p:grpSpPr>
        <p:cxnSp>
          <p:nvCxnSpPr>
            <p:cNvPr id="51" name="Straight Arrow Connector 71">
              <a:extLst>
                <a:ext uri="{FF2B5EF4-FFF2-40B4-BE49-F238E27FC236}">
                  <a16:creationId xmlns:a16="http://schemas.microsoft.com/office/drawing/2014/main" id="{7926744F-3376-2145-8253-D8BE2ADDA71F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9" y="2463945"/>
              <a:ext cx="7651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hteck 53">
              <a:extLst>
                <a:ext uri="{FF2B5EF4-FFF2-40B4-BE49-F238E27FC236}">
                  <a16:creationId xmlns:a16="http://schemas.microsoft.com/office/drawing/2014/main" id="{3867DDCD-89C6-9F4A-98C5-D75EC4B0075C}"/>
                </a:ext>
              </a:extLst>
            </p:cNvPr>
            <p:cNvSpPr/>
            <p:nvPr/>
          </p:nvSpPr>
          <p:spPr>
            <a:xfrm>
              <a:off x="2725406" y="1859479"/>
              <a:ext cx="993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de-DE" sz="800" dirty="0">
                  <a:solidFill>
                    <a:srgbClr val="262526"/>
                  </a:solidFill>
                </a:rPr>
                <a:t>Anfragen werden automatisch in wohnungshelden erfasst</a:t>
              </a:r>
            </a:p>
          </p:txBody>
        </p:sp>
      </p:grpSp>
      <p:pic>
        <p:nvPicPr>
          <p:cNvPr id="35" name="Picture 49">
            <a:extLst>
              <a:ext uri="{FF2B5EF4-FFF2-40B4-BE49-F238E27FC236}">
                <a16:creationId xmlns:a16="http://schemas.microsoft.com/office/drawing/2014/main" id="{2DBFD635-741E-E34A-A816-EE7DB5A19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204" y="3927073"/>
            <a:ext cx="326092" cy="326092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B64569C6-F50F-0644-9579-06380E420BD4}"/>
              </a:ext>
            </a:extLst>
          </p:cNvPr>
          <p:cNvSpPr/>
          <p:nvPr/>
        </p:nvSpPr>
        <p:spPr>
          <a:xfrm>
            <a:off x="1102929" y="3020221"/>
            <a:ext cx="1507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de-DE" sz="1000" dirty="0">
                <a:solidFill>
                  <a:srgbClr val="262526"/>
                </a:solidFill>
              </a:rPr>
              <a:t>Anlegen eigenes OpenImmoPortal in wohnungshelden </a:t>
            </a:r>
            <a:br>
              <a:rPr lang="de-DE" sz="1000" dirty="0">
                <a:solidFill>
                  <a:srgbClr val="262526"/>
                </a:solidFill>
              </a:rPr>
            </a:br>
            <a:r>
              <a:rPr lang="de-DE" sz="1000" dirty="0">
                <a:solidFill>
                  <a:srgbClr val="262526"/>
                </a:solidFill>
              </a:rPr>
              <a:t>durch den Kunden</a:t>
            </a:r>
            <a:br>
              <a:rPr lang="de-DE" sz="1000" dirty="0">
                <a:solidFill>
                  <a:srgbClr val="262526"/>
                </a:solidFill>
              </a:rPr>
            </a:br>
            <a:r>
              <a:rPr lang="de-DE" sz="700" dirty="0">
                <a:solidFill>
                  <a:srgbClr val="262526"/>
                </a:solidFill>
              </a:rPr>
              <a:t>(notwendige Angaben für Anlage OpenImmo Portal in wh - Seite 2)</a:t>
            </a:r>
            <a:endParaRPr lang="de-DE" sz="1000" dirty="0">
              <a:solidFill>
                <a:srgbClr val="262526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68826A-64A9-7545-A9E2-A664AC4E71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449" y="272586"/>
            <a:ext cx="141982" cy="16226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722FB8A-688A-0049-9108-CE013C318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4387" y="3029523"/>
            <a:ext cx="141982" cy="16226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500C2D4-9319-E44E-9054-4A46E351D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568" y="1812045"/>
            <a:ext cx="141982" cy="162265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44F50E8E-3BB8-A343-B3C1-CCA0540DEC61}"/>
              </a:ext>
            </a:extLst>
          </p:cNvPr>
          <p:cNvSpPr/>
          <p:nvPr/>
        </p:nvSpPr>
        <p:spPr>
          <a:xfrm>
            <a:off x="2093042" y="2515737"/>
            <a:ext cx="71986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FTP-Server</a:t>
            </a:r>
            <a:br>
              <a:rPr lang="de-DE" sz="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</a:br>
            <a:endParaRPr lang="de-DE" sz="700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0E8E57-4253-CF4A-89EB-ABF7D0B7BB14}"/>
              </a:ext>
            </a:extLst>
          </p:cNvPr>
          <p:cNvSpPr/>
          <p:nvPr/>
        </p:nvSpPr>
        <p:spPr>
          <a:xfrm>
            <a:off x="2445115" y="2131632"/>
            <a:ext cx="6511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>
                <a:solidFill>
                  <a:srgbClr val="262526"/>
                </a:solidFill>
              </a:rPr>
              <a:t>(Teilabgleich)</a:t>
            </a:r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395973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AFE3E1F-903C-CBD8-68ED-908E45916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Mögliches Vorgehen zum Testen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CDDE7C-36C4-ED94-5C7F-3C667CD0E56C}"/>
              </a:ext>
            </a:extLst>
          </p:cNvPr>
          <p:cNvSpPr txBox="1"/>
          <p:nvPr/>
        </p:nvSpPr>
        <p:spPr>
          <a:xfrm>
            <a:off x="819284" y="1585753"/>
            <a:ext cx="224090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Anlegen von Testobjekten sowohl Wohnen, Stellplätze als auch Gewerbe (Kleingewerbe) auf dem </a:t>
            </a:r>
            <a:r>
              <a:rPr lang="de-DE" sz="1000" dirty="0" err="1"/>
              <a:t>wh</a:t>
            </a:r>
            <a:r>
              <a:rPr lang="de-DE" sz="1000" dirty="0"/>
              <a:t>-System mit allen Datenfelder und Inserierung auf Test-Website und anschließender Abgleich ob alle Daten richtig übertragen wurden</a:t>
            </a:r>
          </a:p>
          <a:p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Testen von Aktualisierung von Daten auf der Website (nach Änderung in </a:t>
            </a:r>
            <a:r>
              <a:rPr lang="de-DE" sz="1000" dirty="0" err="1"/>
              <a:t>wohnungshelden</a:t>
            </a:r>
            <a:r>
              <a:rPr lang="de-DE" sz="1000" dirty="0"/>
              <a:t>) + Löschen eines Inserats auf der Website via </a:t>
            </a:r>
            <a:r>
              <a:rPr lang="de-DE" sz="1000" dirty="0" err="1"/>
              <a:t>wohnungshelden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Testen aller Energieausweis-Varianten Bedarfs-/ Verbrauchsausweis </a:t>
            </a:r>
            <a:r>
              <a:rPr lang="de-DE" sz="1000" dirty="0" err="1"/>
              <a:t>vor&amp;nach</a:t>
            </a:r>
            <a:r>
              <a:rPr lang="de-DE" sz="1000" dirty="0"/>
              <a:t> 2014 in der Übertragung auf die Website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7630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FD9D155-7215-C34A-B8D9-78343CB812D0}"/>
              </a:ext>
            </a:extLst>
          </p:cNvPr>
          <p:cNvSpPr/>
          <p:nvPr/>
        </p:nvSpPr>
        <p:spPr>
          <a:xfrm>
            <a:off x="478412" y="2499742"/>
            <a:ext cx="3949572" cy="2193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D356FE-D0D6-B748-B008-D328C16A3E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Optionale Beispieleinbindung für I-Frame Rezizer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2D7ABB-856C-8F45-BB16-FE0F73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5" y="4693307"/>
            <a:ext cx="323309" cy="291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685755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+mn-cs"/>
              </a:defRPr>
            </a:lvl1pPr>
            <a:lvl2pPr marL="342878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55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33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11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89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66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45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22" algn="l" defTabSz="68575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F80C10-3189-7747-A252-72FE578FF436}"/>
              </a:ext>
            </a:extLst>
          </p:cNvPr>
          <p:cNvSpPr/>
          <p:nvPr/>
        </p:nvSpPr>
        <p:spPr>
          <a:xfrm>
            <a:off x="359532" y="1059582"/>
            <a:ext cx="4392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Für die Geräteübergreifend optimierte </a:t>
            </a:r>
            <a:r>
              <a:rPr lang="de-DE" sz="1200" dirty="0" err="1"/>
              <a:t>Dastellung</a:t>
            </a:r>
            <a:r>
              <a:rPr lang="de-DE" sz="1200" dirty="0"/>
              <a:t> kann ein iFrame </a:t>
            </a:r>
            <a:r>
              <a:rPr lang="de-DE" sz="1200" dirty="0" err="1"/>
              <a:t>resizer</a:t>
            </a:r>
            <a:r>
              <a:rPr lang="de-DE" sz="1200" dirty="0"/>
              <a:t> eingebunden werden </a:t>
            </a:r>
          </a:p>
          <a:p>
            <a:r>
              <a:rPr lang="de-DE" sz="1200" dirty="0"/>
              <a:t>Wohnungshelden unterstützt aktuell bis Version 4.1.1:</a:t>
            </a:r>
          </a:p>
          <a:p>
            <a:r>
              <a:rPr lang="de-DE" sz="1200" dirty="0">
                <a:hlinkClick r:id="rId2"/>
              </a:rPr>
              <a:t>https://</a:t>
            </a:r>
            <a:r>
              <a:rPr lang="de-DE" sz="1200" dirty="0" err="1">
                <a:hlinkClick r:id="rId2"/>
              </a:rPr>
              <a:t>github.com</a:t>
            </a:r>
            <a:r>
              <a:rPr lang="de-DE" sz="1200" dirty="0">
                <a:hlinkClick r:id="rId2"/>
              </a:rPr>
              <a:t>/</a:t>
            </a:r>
            <a:r>
              <a:rPr lang="de-DE" sz="1200" dirty="0" err="1">
                <a:hlinkClick r:id="rId2"/>
              </a:rPr>
              <a:t>davidjbradshaw</a:t>
            </a:r>
            <a:r>
              <a:rPr lang="de-DE" sz="1200" dirty="0">
                <a:hlinkClick r:id="rId2"/>
              </a:rPr>
              <a:t>/</a:t>
            </a:r>
            <a:r>
              <a:rPr lang="de-DE" sz="1200" dirty="0" err="1">
                <a:hlinkClick r:id="rId2"/>
              </a:rPr>
              <a:t>iframe-resizer</a:t>
            </a:r>
            <a:r>
              <a:rPr lang="de-DE" sz="1200" dirty="0">
                <a:hlinkClick r:id="rId2"/>
              </a:rPr>
              <a:t>/</a:t>
            </a:r>
            <a:r>
              <a:rPr lang="de-DE" sz="1200" dirty="0" err="1">
                <a:hlinkClick r:id="rId2"/>
              </a:rPr>
              <a:t>blob</a:t>
            </a:r>
            <a:r>
              <a:rPr lang="de-DE" sz="1200" dirty="0">
                <a:hlinkClick r:id="rId2"/>
              </a:rPr>
              <a:t>/v4.1.1/</a:t>
            </a:r>
            <a:r>
              <a:rPr lang="de-DE" sz="1200" dirty="0" err="1">
                <a:hlinkClick r:id="rId2"/>
              </a:rPr>
              <a:t>js</a:t>
            </a:r>
            <a:r>
              <a:rPr lang="de-DE" sz="1200" dirty="0">
                <a:hlinkClick r:id="rId2"/>
              </a:rPr>
              <a:t>/</a:t>
            </a:r>
            <a:r>
              <a:rPr lang="de-DE" sz="1200" dirty="0" err="1">
                <a:hlinkClick r:id="rId2"/>
              </a:rPr>
              <a:t>iframeResizer.min.js</a:t>
            </a:r>
            <a:endParaRPr lang="de-DE" sz="1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4E4E37-26A4-CC44-A391-3B8887769453}"/>
              </a:ext>
            </a:extLst>
          </p:cNvPr>
          <p:cNvSpPr/>
          <p:nvPr/>
        </p:nvSpPr>
        <p:spPr>
          <a:xfrm>
            <a:off x="5004048" y="1059582"/>
            <a:ext cx="359962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349DCC"/>
                </a:solidFill>
                <a:latin typeface="+mj-lt"/>
              </a:rPr>
              <a:t>Script</a:t>
            </a:r>
            <a:r>
              <a:rPr lang="de-DE" dirty="0">
                <a:solidFill>
                  <a:srgbClr val="349DCC"/>
                </a:solidFill>
                <a:latin typeface="+mj-lt"/>
              </a:rPr>
              <a:t>-Beispiel</a:t>
            </a:r>
          </a:p>
          <a:p>
            <a:endParaRPr lang="de-DE" sz="800" dirty="0"/>
          </a:p>
          <a:p>
            <a:r>
              <a:rPr lang="de-DE" sz="800" dirty="0">
                <a:effectLst/>
              </a:rPr>
              <a:t>&lt;</a:t>
            </a:r>
            <a:r>
              <a:rPr lang="de-DE" sz="800" dirty="0" err="1">
                <a:effectLst/>
              </a:rPr>
              <a:t>script</a:t>
            </a:r>
            <a:r>
              <a:rPr lang="de-DE" sz="800" dirty="0">
                <a:effectLst/>
              </a:rPr>
              <a:t> type="</a:t>
            </a:r>
            <a:r>
              <a:rPr lang="de-DE" sz="800" dirty="0" err="1">
                <a:effectLst/>
              </a:rPr>
              <a:t>text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javascript</a:t>
            </a:r>
            <a:r>
              <a:rPr lang="de-DE" sz="800" dirty="0">
                <a:effectLst/>
              </a:rPr>
              <a:t>"&gt;</a:t>
            </a:r>
          </a:p>
          <a:p>
            <a:r>
              <a:rPr lang="de-DE" sz="800" dirty="0" err="1">
                <a:effectLst/>
              </a:rPr>
              <a:t>if</a:t>
            </a:r>
            <a:r>
              <a:rPr lang="de-DE" sz="800" dirty="0">
                <a:effectLst/>
              </a:rPr>
              <a:t> (!iOS() || iOS13()) {</a:t>
            </a:r>
          </a:p>
          <a:p>
            <a:r>
              <a:rPr lang="de-DE" sz="800" dirty="0" err="1">
                <a:effectLst/>
              </a:rPr>
              <a:t>iFrameResize</a:t>
            </a:r>
            <a:r>
              <a:rPr lang="de-DE" sz="800" dirty="0">
                <a:effectLst/>
              </a:rPr>
              <a:t>({</a:t>
            </a:r>
          </a:p>
          <a:p>
            <a:r>
              <a:rPr lang="de-DE" sz="800" dirty="0">
                <a:effectLst/>
              </a:rPr>
              <a:t>log: </a:t>
            </a:r>
            <a:r>
              <a:rPr lang="de-DE" sz="800" dirty="0" err="1">
                <a:effectLst/>
              </a:rPr>
              <a:t>false</a:t>
            </a:r>
            <a:r>
              <a:rPr lang="de-DE" sz="800" dirty="0">
                <a:effectLst/>
              </a:rPr>
              <a:t>,</a:t>
            </a:r>
          </a:p>
          <a:p>
            <a:r>
              <a:rPr lang="de-DE" sz="800" dirty="0" err="1">
                <a:effectLst/>
              </a:rPr>
              <a:t>heightCalculationMethod</a:t>
            </a:r>
            <a:r>
              <a:rPr lang="de-DE" sz="800" dirty="0">
                <a:effectLst/>
              </a:rPr>
              <a:t>: '</a:t>
            </a:r>
            <a:r>
              <a:rPr lang="de-DE" sz="800" dirty="0" err="1">
                <a:effectLst/>
              </a:rPr>
              <a:t>max</a:t>
            </a:r>
            <a:r>
              <a:rPr lang="de-DE" sz="800" dirty="0">
                <a:effectLst/>
              </a:rPr>
              <a:t>',</a:t>
            </a:r>
          </a:p>
          <a:p>
            <a:r>
              <a:rPr lang="de-DE" sz="800" dirty="0" err="1">
                <a:effectLst/>
              </a:rPr>
              <a:t>checkOrigin</a:t>
            </a:r>
            <a:r>
              <a:rPr lang="de-DE" sz="800" dirty="0">
                <a:effectLst/>
              </a:rPr>
              <a:t>: </a:t>
            </a:r>
            <a:r>
              <a:rPr lang="de-DE" sz="800" dirty="0" err="1">
                <a:effectLst/>
              </a:rPr>
              <a:t>false</a:t>
            </a:r>
            <a:endParaRPr lang="de-DE" sz="800" dirty="0">
              <a:effectLst/>
            </a:endParaRPr>
          </a:p>
          <a:p>
            <a:r>
              <a:rPr lang="de-DE" sz="800" dirty="0">
                <a:effectLst/>
              </a:rPr>
              <a:t>}, '#</a:t>
            </a:r>
            <a:r>
              <a:rPr lang="de-DE" sz="800" dirty="0" err="1"/>
              <a:t>contactForm</a:t>
            </a:r>
            <a:r>
              <a:rPr lang="de-DE" sz="800" dirty="0">
                <a:effectLst/>
              </a:rPr>
              <a:t>');</a:t>
            </a:r>
          </a:p>
          <a:p>
            <a:r>
              <a:rPr lang="de-DE" sz="800" dirty="0">
                <a:effectLst/>
              </a:rPr>
              <a:t>}</a:t>
            </a:r>
          </a:p>
          <a:p>
            <a:r>
              <a:rPr lang="de-DE" sz="800" dirty="0" err="1">
                <a:effectLst/>
              </a:rPr>
              <a:t>function</a:t>
            </a:r>
            <a:r>
              <a:rPr lang="de-DE" sz="800" dirty="0">
                <a:effectLst/>
              </a:rPr>
              <a:t> iOS13() {</a:t>
            </a:r>
          </a:p>
          <a:p>
            <a:r>
              <a:rPr lang="de-DE" sz="800" dirty="0" err="1">
                <a:effectLst/>
              </a:rPr>
              <a:t>return</a:t>
            </a:r>
            <a:r>
              <a:rPr lang="de-DE" sz="800" dirty="0">
                <a:effectLst/>
              </a:rPr>
              <a:t> iOS() &amp;&amp; </a:t>
            </a:r>
            <a:r>
              <a:rPr lang="de-DE" sz="800" dirty="0" err="1">
                <a:effectLst/>
              </a:rPr>
              <a:t>navigator.appVersion.indexOf</a:t>
            </a:r>
            <a:r>
              <a:rPr lang="de-DE" sz="800" dirty="0">
                <a:effectLst/>
              </a:rPr>
              <a:t>('Version/13') !== -1;</a:t>
            </a:r>
          </a:p>
          <a:p>
            <a:r>
              <a:rPr lang="de-DE" sz="800" dirty="0">
                <a:effectLst/>
              </a:rPr>
              <a:t>}</a:t>
            </a:r>
          </a:p>
          <a:p>
            <a:r>
              <a:rPr lang="de-DE" sz="800" dirty="0" err="1">
                <a:effectLst/>
              </a:rPr>
              <a:t>function</a:t>
            </a:r>
            <a:r>
              <a:rPr lang="de-DE" sz="800" dirty="0">
                <a:effectLst/>
              </a:rPr>
              <a:t> iOS() {</a:t>
            </a:r>
          </a:p>
          <a:p>
            <a:r>
              <a:rPr lang="de-DE" sz="800" dirty="0" err="1">
                <a:effectLst/>
              </a:rPr>
              <a:t>var</a:t>
            </a:r>
            <a:r>
              <a:rPr lang="de-DE" sz="800" dirty="0">
                <a:effectLst/>
              </a:rPr>
              <a:t> </a:t>
            </a:r>
            <a:r>
              <a:rPr lang="de-DE" sz="800" dirty="0" err="1">
                <a:effectLst/>
              </a:rPr>
              <a:t>iDevices</a:t>
            </a:r>
            <a:r>
              <a:rPr lang="de-DE" sz="800" dirty="0">
                <a:effectLst/>
              </a:rPr>
              <a:t> = [</a:t>
            </a:r>
          </a:p>
          <a:p>
            <a:r>
              <a:rPr lang="de-DE" sz="800" dirty="0">
                <a:effectLst/>
              </a:rPr>
              <a:t>'iPad Simulator',</a:t>
            </a:r>
          </a:p>
          <a:p>
            <a:r>
              <a:rPr lang="de-DE" sz="800" dirty="0">
                <a:effectLst/>
              </a:rPr>
              <a:t>'iPhone Simulator',</a:t>
            </a:r>
          </a:p>
          <a:p>
            <a:r>
              <a:rPr lang="de-DE" sz="800" dirty="0">
                <a:effectLst/>
              </a:rPr>
              <a:t>'iPod Simulator',</a:t>
            </a:r>
          </a:p>
          <a:p>
            <a:r>
              <a:rPr lang="de-DE" sz="800" dirty="0">
                <a:effectLst/>
              </a:rPr>
              <a:t>'iPad',</a:t>
            </a:r>
          </a:p>
          <a:p>
            <a:r>
              <a:rPr lang="de-DE" sz="800" dirty="0">
                <a:effectLst/>
              </a:rPr>
              <a:t>'iPhone',</a:t>
            </a:r>
          </a:p>
          <a:p>
            <a:r>
              <a:rPr lang="de-DE" sz="800" dirty="0">
                <a:effectLst/>
              </a:rPr>
              <a:t>'iPod'</a:t>
            </a:r>
          </a:p>
          <a:p>
            <a:r>
              <a:rPr lang="de-DE" sz="800" dirty="0">
                <a:effectLst/>
              </a:rPr>
              <a:t>];</a:t>
            </a:r>
          </a:p>
          <a:p>
            <a:r>
              <a:rPr lang="de-DE" sz="800" dirty="0" err="1">
                <a:effectLst/>
              </a:rPr>
              <a:t>if</a:t>
            </a:r>
            <a:r>
              <a:rPr lang="de-DE" sz="800" dirty="0">
                <a:effectLst/>
              </a:rPr>
              <a:t> (!!</a:t>
            </a:r>
            <a:r>
              <a:rPr lang="de-DE" sz="800" dirty="0" err="1">
                <a:effectLst/>
              </a:rPr>
              <a:t>navigator.platform</a:t>
            </a:r>
            <a:r>
              <a:rPr lang="de-DE" sz="800" dirty="0">
                <a:effectLst/>
              </a:rPr>
              <a:t>) {</a:t>
            </a:r>
          </a:p>
          <a:p>
            <a:r>
              <a:rPr lang="de-DE" sz="800" dirty="0" err="1">
                <a:effectLst/>
              </a:rPr>
              <a:t>while</a:t>
            </a:r>
            <a:r>
              <a:rPr lang="de-DE" sz="800" dirty="0">
                <a:effectLst/>
              </a:rPr>
              <a:t> (</a:t>
            </a:r>
            <a:r>
              <a:rPr lang="de-DE" sz="800" dirty="0" err="1">
                <a:effectLst/>
              </a:rPr>
              <a:t>iDevices.length</a:t>
            </a:r>
            <a:r>
              <a:rPr lang="de-DE" sz="800" dirty="0">
                <a:effectLst/>
              </a:rPr>
              <a:t>) {</a:t>
            </a:r>
          </a:p>
          <a:p>
            <a:r>
              <a:rPr lang="de-DE" sz="800" dirty="0" err="1">
                <a:effectLst/>
              </a:rPr>
              <a:t>if</a:t>
            </a:r>
            <a:r>
              <a:rPr lang="de-DE" sz="800" dirty="0">
                <a:effectLst/>
              </a:rPr>
              <a:t> (</a:t>
            </a:r>
            <a:r>
              <a:rPr lang="de-DE" sz="800" dirty="0" err="1">
                <a:effectLst/>
              </a:rPr>
              <a:t>navigator.platform</a:t>
            </a:r>
            <a:r>
              <a:rPr lang="de-DE" sz="800" dirty="0">
                <a:effectLst/>
              </a:rPr>
              <a:t>=== </a:t>
            </a:r>
            <a:r>
              <a:rPr lang="de-DE" sz="800" dirty="0" err="1">
                <a:effectLst/>
              </a:rPr>
              <a:t>iDevices.pop</a:t>
            </a:r>
            <a:r>
              <a:rPr lang="de-DE" sz="800" dirty="0">
                <a:effectLst/>
              </a:rPr>
              <a:t>()){ </a:t>
            </a:r>
            <a:r>
              <a:rPr lang="de-DE" sz="800" dirty="0" err="1">
                <a:effectLst/>
              </a:rPr>
              <a:t>return</a:t>
            </a:r>
            <a:r>
              <a:rPr lang="de-DE" sz="800" dirty="0">
                <a:effectLst/>
              </a:rPr>
              <a:t> </a:t>
            </a:r>
            <a:r>
              <a:rPr lang="de-DE" sz="800" dirty="0" err="1">
                <a:effectLst/>
              </a:rPr>
              <a:t>true</a:t>
            </a:r>
            <a:r>
              <a:rPr lang="de-DE" sz="800" dirty="0">
                <a:effectLst/>
              </a:rPr>
              <a:t>; }</a:t>
            </a:r>
          </a:p>
          <a:p>
            <a:r>
              <a:rPr lang="de-DE" sz="800" dirty="0">
                <a:effectLst/>
              </a:rPr>
              <a:t>}</a:t>
            </a:r>
          </a:p>
          <a:p>
            <a:r>
              <a:rPr lang="de-DE" sz="800" dirty="0">
                <a:effectLst/>
              </a:rPr>
              <a:t>}</a:t>
            </a:r>
          </a:p>
          <a:p>
            <a:r>
              <a:rPr lang="de-DE" sz="800" dirty="0" err="1">
                <a:effectLst/>
              </a:rPr>
              <a:t>return</a:t>
            </a:r>
            <a:r>
              <a:rPr lang="de-DE" sz="800" dirty="0">
                <a:effectLst/>
              </a:rPr>
              <a:t> </a:t>
            </a:r>
            <a:r>
              <a:rPr lang="de-DE" sz="800" dirty="0" err="1">
                <a:effectLst/>
              </a:rPr>
              <a:t>false</a:t>
            </a:r>
            <a:r>
              <a:rPr lang="de-DE" sz="800" dirty="0">
                <a:effectLst/>
              </a:rPr>
              <a:t>;</a:t>
            </a:r>
          </a:p>
          <a:p>
            <a:r>
              <a:rPr lang="de-DE" sz="800" dirty="0">
                <a:effectLst/>
              </a:rPr>
              <a:t>}&lt;/</a:t>
            </a:r>
            <a:r>
              <a:rPr lang="de-DE" sz="800" dirty="0" err="1">
                <a:effectLst/>
              </a:rPr>
              <a:t>script</a:t>
            </a:r>
            <a:r>
              <a:rPr lang="de-DE" sz="800" dirty="0">
                <a:effectLst/>
              </a:rPr>
              <a:t>&gt;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4FB3B6-B9F9-7649-8D4D-F2FC3985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74744"/>
            <a:ext cx="1662142" cy="16435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8B35FF3-8B67-004F-8FE9-679AD8234FDF}"/>
              </a:ext>
            </a:extLst>
          </p:cNvPr>
          <p:cNvSpPr/>
          <p:nvPr/>
        </p:nvSpPr>
        <p:spPr>
          <a:xfrm>
            <a:off x="554869" y="2715766"/>
            <a:ext cx="1928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/>
              <a:t>Der iFrame von wohnungshelden kann über die Events mit der Host-Seite</a:t>
            </a:r>
          </a:p>
          <a:p>
            <a:r>
              <a:rPr lang="de-DE" sz="800"/>
              <a:t>kommunizieren (v.a. für Anpassung der Höhe)</a:t>
            </a:r>
          </a:p>
          <a:p>
            <a:endParaRPr lang="de-DE" sz="800"/>
          </a:p>
          <a:p>
            <a:endParaRPr lang="de-DE" sz="800"/>
          </a:p>
          <a:p>
            <a:r>
              <a:rPr lang="de-DE" sz="800"/>
              <a:t>id=contactForm</a:t>
            </a:r>
          </a:p>
          <a:p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202608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Custom 17">
      <a:dk1>
        <a:srgbClr val="262526"/>
      </a:dk1>
      <a:lt1>
        <a:srgbClr val="FFFFFF"/>
      </a:lt1>
      <a:dk2>
        <a:srgbClr val="0C2749"/>
      </a:dk2>
      <a:lt2>
        <a:srgbClr val="F2F3F5"/>
      </a:lt2>
      <a:accent1>
        <a:srgbClr val="2C9DED"/>
      </a:accent1>
      <a:accent2>
        <a:srgbClr val="BDC6D3"/>
      </a:accent2>
      <a:accent3>
        <a:srgbClr val="41D99A"/>
      </a:accent3>
      <a:accent4>
        <a:srgbClr val="646E7E"/>
      </a:accent4>
      <a:accent5>
        <a:srgbClr val="113762"/>
      </a:accent5>
      <a:accent6>
        <a:srgbClr val="FE4D4E"/>
      </a:accent6>
      <a:hlink>
        <a:srgbClr val="2668B0"/>
      </a:hlink>
      <a:folHlink>
        <a:srgbClr val="969696"/>
      </a:folHlink>
    </a:clrScheme>
    <a:fontScheme name="Custom 2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EC855B2-6E9D-E346-AA78-85D569DDEF7E}" vid="{C3FDCBA5-41B9-8E4E-823F-DC8FBED182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688</Words>
  <Application>Microsoft Macintosh PowerPoint</Application>
  <PresentationFormat>Bildschirmpräsentation (16:9)</PresentationFormat>
  <Paragraphs>109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 Lt</vt:lpstr>
      <vt:lpstr>Source Sans Pro</vt:lpstr>
      <vt:lpstr>Office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wohnungshelden</dc:creator>
  <cp:keywords/>
  <dc:description/>
  <cp:lastModifiedBy>Daniel Maron</cp:lastModifiedBy>
  <cp:revision>268</cp:revision>
  <cp:lastPrinted>2023-01-16T07:27:42Z</cp:lastPrinted>
  <dcterms:created xsi:type="dcterms:W3CDTF">2022-08-31T13:40:24Z</dcterms:created>
  <dcterms:modified xsi:type="dcterms:W3CDTF">2025-10-16T14:17:15Z</dcterms:modified>
  <cp:category/>
</cp:coreProperties>
</file>